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374" r:id="rId2"/>
    <p:sldId id="420" r:id="rId3"/>
    <p:sldId id="395" r:id="rId4"/>
    <p:sldId id="397" r:id="rId5"/>
    <p:sldId id="376" r:id="rId6"/>
    <p:sldId id="418" r:id="rId7"/>
    <p:sldId id="399" r:id="rId8"/>
    <p:sldId id="445" r:id="rId9"/>
    <p:sldId id="450" r:id="rId10"/>
    <p:sldId id="401" r:id="rId11"/>
    <p:sldId id="402" r:id="rId12"/>
    <p:sldId id="403" r:id="rId13"/>
    <p:sldId id="415" r:id="rId14"/>
    <p:sldId id="416" r:id="rId15"/>
    <p:sldId id="406" r:id="rId16"/>
    <p:sldId id="388" r:id="rId17"/>
    <p:sldId id="407" r:id="rId18"/>
    <p:sldId id="332" r:id="rId19"/>
    <p:sldId id="414" r:id="rId20"/>
    <p:sldId id="333" r:id="rId21"/>
    <p:sldId id="334" r:id="rId22"/>
    <p:sldId id="409" r:id="rId23"/>
    <p:sldId id="370" r:id="rId24"/>
    <p:sldId id="369" r:id="rId25"/>
    <p:sldId id="390" r:id="rId26"/>
    <p:sldId id="371" r:id="rId27"/>
    <p:sldId id="391" r:id="rId28"/>
    <p:sldId id="424" r:id="rId29"/>
    <p:sldId id="451" r:id="rId30"/>
    <p:sldId id="284" r:id="rId31"/>
  </p:sldIdLst>
  <p:sldSz cx="9144000" cy="5143500" type="screen16x9"/>
  <p:notesSz cx="6858000" cy="9144000"/>
  <p:embeddedFontLs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Lato medium" panose="020B0604020202020204" charset="0"/>
      <p:regular r:id="rId37"/>
      <p:italic r:id="rId38"/>
    </p:embeddedFont>
    <p:embeddedFont>
      <p:font typeface="Stencil" panose="040409050D0802020404" pitchFamily="82" charset="0"/>
      <p:regular r:id="rId39"/>
    </p:embeddedFont>
    <p:embeddedFont>
      <p:font typeface="MS PGothic" panose="020B0600070205080204" pitchFamily="34" charset="-128"/>
      <p:regular r:id="rId40"/>
    </p:embeddedFont>
    <p:embeddedFont>
      <p:font typeface="Lato Black" panose="020B0604020202020204" charset="0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ebas" panose="020B0604020202020204"/>
      <p:regular r:id="rId47"/>
    </p:embeddedFont>
    <p:embeddedFont>
      <p:font typeface="Bebas Neue" panose="020B0606020202050201" charset="0"/>
      <p:regular r:id="rId48"/>
    </p:embeddedFont>
    <p:embeddedFont>
      <p:font typeface="Lato Light" panose="020B0604020202020204" charset="0"/>
      <p:regular r:id="rId49"/>
      <p:italic r:id="rId50"/>
    </p:embeddedFont>
    <p:embeddedFont>
      <p:font typeface="Lato regular" panose="020B0604020202020204" charset="0"/>
      <p:regular r:id="rId51"/>
    </p:embeddedFont>
    <p:embeddedFont>
      <p:font typeface="Lato heavy" panose="020B0604020202020204" charset="0"/>
      <p:bold r:id="rId52"/>
      <p:boldItalic r:id="rId53"/>
    </p:embeddedFont>
    <p:embeddedFont>
      <p:font typeface="Lato Light" panose="020B0604020202020204" charset="0"/>
      <p:regular r:id="rId49"/>
      <p:italic r:id="rId50"/>
    </p:embeddedFont>
    <p:embeddedFont>
      <p:font typeface="Lato bold" panose="020B0604020202020204" charset="0"/>
      <p:bold r:id="rId54"/>
    </p:embeddedFont>
    <p:embeddedFont>
      <p:font typeface="Lato Black" panose="020B0604020202020204" charset="0"/>
      <p:bold r:id="rId41"/>
      <p:boldItalic r:id="rId42"/>
    </p:embeddedFont>
    <p:embeddedFont>
      <p:font typeface="Mangal" panose="02040503050203030202" pitchFamily="18" charset="0"/>
      <p:regular r:id="rId55"/>
      <p:bold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31"/>
    <a:srgbClr val="54B88F"/>
    <a:srgbClr val="E64E47"/>
    <a:srgbClr val="B8C8CF"/>
    <a:srgbClr val="548693"/>
    <a:srgbClr val="313B4B"/>
    <a:srgbClr val="414D5E"/>
    <a:srgbClr val="DBB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67" autoAdjust="0"/>
  </p:normalViewPr>
  <p:slideViewPr>
    <p:cSldViewPr snapToGrid="0" snapToObjects="1">
      <p:cViewPr varScale="1">
        <p:scale>
          <a:sx n="149" d="100"/>
          <a:sy n="149" d="100"/>
        </p:scale>
        <p:origin x="850" y="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8ADF8-EEC6-324E-902A-B02B11625396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842D-9FF4-C949-AF5D-72C51866C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2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7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wastewater than ever - 6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2 -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4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 health and improved sanitation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The 2030 agenda - 1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2030 agenda - 3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3 -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44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1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Removing </a:t>
            </a:r>
            <a:r>
              <a:rPr lang="mr-IN" dirty="0" smtClean="0"/>
              <a:t>–</a:t>
            </a:r>
            <a:r>
              <a:rPr lang="en-US" dirty="0" smtClean="0"/>
              <a:t> pt1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6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Removing </a:t>
            </a:r>
            <a:r>
              <a:rPr lang="mr-IN" dirty="0" smtClean="0"/>
              <a:t>–</a:t>
            </a:r>
            <a:r>
              <a:rPr lang="en-US" dirty="0" smtClean="0"/>
              <a:t> pt2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1 -title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80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Reusing</a:t>
            </a:r>
          </a:p>
          <a:p>
            <a:endParaRPr lang="en-US" dirty="0" smtClean="0"/>
          </a:p>
          <a:p>
            <a:r>
              <a:rPr lang="en-US" dirty="0" smtClean="0"/>
              <a:t>*aquifer recharge (between irrigation and industrial processes)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39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Recovering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07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9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Suitable legal and regulatory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47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 Cost recovery and appropriate financing mechanism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90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 Minimizing risks to people and the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0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4. Building capacity and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3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5. Rising public acceptance and social </a:t>
            </a:r>
            <a:r>
              <a:rPr lang="en-US" dirty="0" err="1" smtClean="0"/>
              <a:t>awereness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pt1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39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5. Rising public acceptance and social </a:t>
            </a:r>
            <a:r>
              <a:rPr lang="en-US" dirty="0" err="1" smtClean="0"/>
              <a:t>awereness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pt2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66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home messages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5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Demand for water..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Accelerating urbanization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</a:t>
            </a:r>
            <a:r>
              <a:rPr lang="en-US" baseline="0" dirty="0" smtClean="0"/>
              <a:t> water scarcity - 1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</a:t>
            </a:r>
            <a:r>
              <a:rPr lang="en-US" baseline="0" dirty="0" smtClean="0"/>
              <a:t> water scarcity - 2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Degradation</a:t>
            </a:r>
            <a:r>
              <a:rPr lang="en-US" baseline="0" dirty="0" smtClean="0"/>
              <a:t> of water quality - 1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wastewater than ever - 1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wastewater than ever - 5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842D-9FF4-C949-AF5D-72C51866C0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subtitle</a:t>
            </a:r>
            <a:r>
              <a:rPr lang="it-IT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3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31201" y="1228893"/>
            <a:ext cx="2455599" cy="34607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340869" y="1228893"/>
            <a:ext cx="2455599" cy="346075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228893"/>
            <a:ext cx="2455599" cy="3460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837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de placeholder T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23235" y="168474"/>
            <a:ext cx="3942159" cy="49750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028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6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4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0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0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55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2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7" r:id="rId14"/>
    <p:sldLayoutId id="2147483669" r:id="rId15"/>
    <p:sldLayoutId id="2147483670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/>
          </p:cNvSpPr>
          <p:nvPr/>
        </p:nvSpPr>
        <p:spPr bwMode="auto">
          <a:xfrm>
            <a:off x="4347017" y="4169909"/>
            <a:ext cx="3022493" cy="190500"/>
          </a:xfrm>
          <a:custGeom>
            <a:avLst/>
            <a:gdLst>
              <a:gd name="T0" fmla="*/ 1813719 w 21600"/>
              <a:gd name="T1" fmla="*/ 254000 h 21600"/>
              <a:gd name="T2" fmla="*/ 1813719 w 21600"/>
              <a:gd name="T3" fmla="*/ 254000 h 21600"/>
              <a:gd name="T4" fmla="*/ 1813719 w 21600"/>
              <a:gd name="T5" fmla="*/ 254000 h 21600"/>
              <a:gd name="T6" fmla="*/ 1813719 w 21600"/>
              <a:gd name="T7" fmla="*/ 254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 eaLnBrk="1"/>
            <a:r>
              <a:rPr lang="en-US" sz="1200" i="1" dirty="0" smtClean="0">
                <a:solidFill>
                  <a:srgbClr val="313B4B"/>
                </a:solidFill>
                <a:latin typeface="Lato"/>
                <a:cs typeface="Lato"/>
              </a:rPr>
              <a:t>Title and affiliation</a:t>
            </a:r>
            <a:endParaRPr lang="en-US" sz="3600" i="1" dirty="0">
              <a:solidFill>
                <a:srgbClr val="313B4B"/>
              </a:solidFill>
              <a:latin typeface="Lato"/>
              <a:cs typeface="Lato"/>
            </a:endParaRP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4347017" y="1403265"/>
            <a:ext cx="4558804" cy="1847985"/>
          </a:xfrm>
          <a:custGeom>
            <a:avLst/>
            <a:gdLst>
              <a:gd name="T0" fmla="*/ 4480719 w 21600"/>
              <a:gd name="T1" fmla="*/ 628650 h 21600"/>
              <a:gd name="T2" fmla="*/ 4480719 w 21600"/>
              <a:gd name="T3" fmla="*/ 628650 h 21600"/>
              <a:gd name="T4" fmla="*/ 4480719 w 21600"/>
              <a:gd name="T5" fmla="*/ 628650 h 21600"/>
              <a:gd name="T6" fmla="*/ 4480719 w 21600"/>
              <a:gd name="T7" fmla="*/ 628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34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Improved</a:t>
            </a:r>
          </a:p>
          <a:p>
            <a:pPr algn="l">
              <a:lnSpc>
                <a:spcPct val="80000"/>
              </a:lnSpc>
            </a:pPr>
            <a:r>
              <a:rPr lang="en-US" sz="34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wastewater </a:t>
            </a:r>
            <a:r>
              <a:rPr lang="en-US" sz="3400" dirty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management generates social</a:t>
            </a:r>
            <a:r>
              <a:rPr lang="en-US" sz="34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,</a:t>
            </a:r>
            <a:br>
              <a:rPr lang="en-US" sz="34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</a:br>
            <a:r>
              <a:rPr lang="en-US" sz="34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environmental </a:t>
            </a:r>
            <a:r>
              <a:rPr lang="en-US" sz="3400" dirty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and economic </a:t>
            </a:r>
            <a:r>
              <a:rPr lang="en-US" sz="34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benefits essential </a:t>
            </a:r>
            <a:r>
              <a:rPr lang="en-US" sz="3400" dirty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to achieving sustainable development</a:t>
            </a:r>
            <a:endParaRPr lang="en-US" sz="3400" dirty="0">
              <a:solidFill>
                <a:srgbClr val="414D5E"/>
              </a:solidFill>
              <a:latin typeface="Roboto Light" panose="02000000000000000000" pitchFamily="2" charset="0"/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4347017" y="3920381"/>
            <a:ext cx="2088494" cy="266700"/>
          </a:xfrm>
          <a:custGeom>
            <a:avLst/>
            <a:gdLst>
              <a:gd name="T0" fmla="*/ 1199356 w 21600"/>
              <a:gd name="T1" fmla="*/ 355600 h 21600"/>
              <a:gd name="T2" fmla="*/ 1199356 w 21600"/>
              <a:gd name="T3" fmla="*/ 355600 h 21600"/>
              <a:gd name="T4" fmla="*/ 1199356 w 21600"/>
              <a:gd name="T5" fmla="*/ 355600 h 21600"/>
              <a:gd name="T6" fmla="*/ 1199356 w 21600"/>
              <a:gd name="T7" fmla="*/ 355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 eaLnBrk="1">
              <a:lnSpc>
                <a:spcPct val="90000"/>
              </a:lnSpc>
            </a:pPr>
            <a:r>
              <a:rPr lang="en-US" sz="1400" dirty="0" smtClean="0">
                <a:solidFill>
                  <a:srgbClr val="313B4B"/>
                </a:solidFill>
                <a:latin typeface="Lato medium"/>
                <a:cs typeface="Lato medium"/>
              </a:rPr>
              <a:t>Name and Surname</a:t>
            </a:r>
            <a:endParaRPr lang="en-US" dirty="0">
              <a:solidFill>
                <a:srgbClr val="313B4B"/>
              </a:solidFill>
              <a:latin typeface="Lato medium"/>
              <a:cs typeface="Lato medium"/>
            </a:endParaRP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4347017" y="4629378"/>
            <a:ext cx="2088494" cy="266700"/>
          </a:xfrm>
          <a:custGeom>
            <a:avLst/>
            <a:gdLst>
              <a:gd name="T0" fmla="*/ 1199356 w 21600"/>
              <a:gd name="T1" fmla="*/ 355600 h 21600"/>
              <a:gd name="T2" fmla="*/ 1199356 w 21600"/>
              <a:gd name="T3" fmla="*/ 355600 h 21600"/>
              <a:gd name="T4" fmla="*/ 1199356 w 21600"/>
              <a:gd name="T5" fmla="*/ 355600 h 21600"/>
              <a:gd name="T6" fmla="*/ 1199356 w 21600"/>
              <a:gd name="T7" fmla="*/ 355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 eaLnBrk="1">
              <a:lnSpc>
                <a:spcPct val="90000"/>
              </a:lnSpc>
            </a:pPr>
            <a:r>
              <a:rPr lang="en-US" sz="1400" dirty="0" smtClean="0">
                <a:solidFill>
                  <a:srgbClr val="DBB320"/>
                </a:solidFill>
                <a:latin typeface="Lato"/>
                <a:cs typeface="Lato"/>
              </a:rPr>
              <a:t>Date</a:t>
            </a:r>
            <a:endParaRPr lang="en-US" dirty="0">
              <a:solidFill>
                <a:srgbClr val="DBB320"/>
              </a:solidFill>
              <a:latin typeface="Lato"/>
              <a:cs typeface="Lato"/>
            </a:endParaRPr>
          </a:p>
        </p:txBody>
      </p:sp>
      <p:pic>
        <p:nvPicPr>
          <p:cNvPr id="5" name="Picture 4" descr="WWDR 2017 COVE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93" y="235275"/>
            <a:ext cx="3303240" cy="46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4347017" y="3776426"/>
            <a:ext cx="1493445" cy="0"/>
          </a:xfrm>
          <a:prstGeom prst="line">
            <a:avLst/>
          </a:prstGeom>
          <a:ln w="38100" cmpd="sng">
            <a:solidFill>
              <a:srgbClr val="DBB3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WWAP logo original ENG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609" y="168474"/>
            <a:ext cx="1142390" cy="612888"/>
          </a:xfrm>
          <a:prstGeom prst="rect">
            <a:avLst/>
          </a:prstGeom>
        </p:spPr>
      </p:pic>
      <p:pic>
        <p:nvPicPr>
          <p:cNvPr id="13" name="Picture 12" descr="UNWater_darkblu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378" y="314185"/>
            <a:ext cx="1531989" cy="2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86700" y="1905"/>
            <a:ext cx="2757300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579012" y="1753001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150" dirty="0" smtClean="0">
                <a:solidFill>
                  <a:srgbClr val="DBB320"/>
                </a:solidFill>
                <a:latin typeface="Bebas"/>
                <a:cs typeface="Bebas"/>
              </a:rPr>
              <a:t>More  </a:t>
            </a:r>
            <a:r>
              <a:rPr lang="en-GB" sz="3200" b="1" spc="-150" dirty="0" smtClean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150" dirty="0" smtClean="0">
                <a:solidFill>
                  <a:srgbClr val="F2F2F2"/>
                </a:solidFill>
                <a:latin typeface="Bebas"/>
                <a:cs typeface="Bebas"/>
              </a:rPr>
              <a:t>wastewater than    ever</a:t>
            </a:r>
            <a:endParaRPr lang="en-GB" sz="3200" b="1" spc="-150" dirty="0">
              <a:solidFill>
                <a:srgbClr val="F2F2F2"/>
              </a:solidFill>
              <a:latin typeface="Bebas"/>
              <a:cs typeface="Bebas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6678860" y="3369928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pic>
        <p:nvPicPr>
          <p:cNvPr id="3" name="Picture 2" descr="infograph_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00" y="233682"/>
            <a:ext cx="5324704" cy="46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hands-water-poor-poverty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137"/>
            <a:ext cx="9144000" cy="5143500"/>
          </a:xfrm>
        </p:spPr>
      </p:pic>
      <p:sp>
        <p:nvSpPr>
          <p:cNvPr id="3" name="Rectangle 2"/>
          <p:cNvSpPr/>
          <p:nvPr/>
        </p:nvSpPr>
        <p:spPr>
          <a:xfrm>
            <a:off x="0" y="3052119"/>
            <a:ext cx="9144000" cy="1118287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3053615"/>
            <a:ext cx="87539" cy="1116791"/>
          </a:xfrm>
          <a:prstGeom prst="rect">
            <a:avLst/>
          </a:prstGeom>
          <a:solidFill>
            <a:srgbClr val="DBB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E6014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106" y="3090873"/>
            <a:ext cx="6597993" cy="11751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HUMAN HEALTH, SANITATION and the </a:t>
            </a:r>
            <a:r>
              <a:rPr lang="en-US" sz="4400" dirty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SUSTAINABLE DEVELOPMENT AGENDA </a:t>
            </a: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137670" y="3678552"/>
            <a:ext cx="3015908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Part</a:t>
            </a:r>
            <a:endParaRPr lang="en-US" sz="3200" dirty="0">
              <a:solidFill>
                <a:srgbClr val="F2F2F2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772694" y="3349877"/>
            <a:ext cx="681161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38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2</a:t>
            </a:r>
            <a:endParaRPr lang="en-US" sz="13800" dirty="0">
              <a:solidFill>
                <a:srgbClr val="DBB32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5143499"/>
          </a:xfrm>
        </p:spPr>
      </p:sp>
      <p:sp>
        <p:nvSpPr>
          <p:cNvPr id="9" name="Rectangle 8"/>
          <p:cNvSpPr/>
          <p:nvPr/>
        </p:nvSpPr>
        <p:spPr>
          <a:xfrm>
            <a:off x="-1" y="1905"/>
            <a:ext cx="3007963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242442" y="1078776"/>
            <a:ext cx="264019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 smtClean="0">
                <a:solidFill>
                  <a:srgbClr val="DBB320"/>
                </a:solidFill>
                <a:latin typeface="Bebas"/>
                <a:cs typeface="Bebas"/>
              </a:rPr>
              <a:t>Human   health</a:t>
            </a:r>
            <a:r>
              <a:rPr lang="en-GB" sz="3200" b="1" spc="-50" dirty="0" smtClean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1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and    improved sanitation</a:t>
            </a:r>
            <a:endParaRPr lang="en-GB" sz="3200" b="1" spc="-150" dirty="0">
              <a:solidFill>
                <a:schemeClr val="bg1">
                  <a:lumMod val="95000"/>
                </a:schemeClr>
              </a:solidFill>
              <a:latin typeface="Bebas"/>
              <a:cs typeface="Beb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715" y="2863166"/>
            <a:ext cx="2428585" cy="703526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2.4 billion do not have access to improved </a:t>
            </a:r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sanitation</a:t>
            </a:r>
            <a:endParaRPr lang="en-GB" sz="1600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328715" y="2695703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715" y="3920798"/>
            <a:ext cx="2269827" cy="703526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Nearly 1 billion people worldwide still practice open </a:t>
            </a:r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defecation</a:t>
            </a:r>
            <a:endParaRPr lang="en-GB" sz="1600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  <p:pic>
        <p:nvPicPr>
          <p:cNvPr id="14" name="Picture 13" descr="Sanitation-F3-hr_18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74" y="1534269"/>
            <a:ext cx="6061830" cy="29399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12466" y="471903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Source: UNICEF and WHO 2015</a:t>
            </a:r>
            <a:endParaRPr lang="en-GB" sz="1000" i="1" dirty="0">
              <a:solidFill>
                <a:srgbClr val="DBB320"/>
              </a:solidFill>
              <a:latin typeface="Lato regular"/>
              <a:cs typeface="Lato regular"/>
            </a:endParaRPr>
          </a:p>
        </p:txBody>
      </p:sp>
      <p:pic>
        <p:nvPicPr>
          <p:cNvPr id="3" name="Picture 2" descr="man sitting gold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643" y="2690658"/>
            <a:ext cx="225418" cy="389841"/>
          </a:xfrm>
          <a:prstGeom prst="rect">
            <a:avLst/>
          </a:prstGeom>
        </p:spPr>
      </p:pic>
      <p:pic>
        <p:nvPicPr>
          <p:cNvPr id="16" name="Picture 15" descr="man sitting gold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6084" y="3697755"/>
            <a:ext cx="225418" cy="3898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64495" y="775424"/>
            <a:ext cx="3441681" cy="3116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r>
              <a:rPr lang="en-GB" dirty="0" smtClean="0">
                <a:solidFill>
                  <a:srgbClr val="DBB320"/>
                </a:solidFill>
                <a:latin typeface="Lato regular"/>
                <a:cs typeface="Lato regular"/>
              </a:rPr>
              <a:t>Access to improved sanitation</a:t>
            </a:r>
            <a:endParaRPr lang="en-GB" dirty="0">
              <a:solidFill>
                <a:srgbClr val="DBB320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681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42976" y="1905"/>
            <a:ext cx="3007963" cy="5143500"/>
          </a:xfrm>
          <a:prstGeom prst="rect">
            <a:avLst/>
          </a:prstGeom>
          <a:solidFill>
            <a:srgbClr val="313B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241384" y="543299"/>
            <a:ext cx="2862228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150" dirty="0" smtClean="0">
                <a:solidFill>
                  <a:srgbClr val="DBB320"/>
                </a:solidFill>
                <a:latin typeface="Bebas"/>
                <a:cs typeface="Bebas"/>
              </a:rPr>
              <a:t>The   2030    agenda</a:t>
            </a:r>
          </a:p>
          <a:p>
            <a:r>
              <a:rPr lang="en-GB" sz="3200" b="1" spc="-1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For    sustainable</a:t>
            </a:r>
          </a:p>
          <a:p>
            <a:r>
              <a:rPr lang="en-GB" sz="3200" b="1" spc="-1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development</a:t>
            </a:r>
            <a:endParaRPr lang="en-GB" sz="3200" b="1" spc="-150" dirty="0">
              <a:solidFill>
                <a:schemeClr val="bg1">
                  <a:lumMod val="95000"/>
                </a:schemeClr>
              </a:solidFill>
              <a:latin typeface="Bebas"/>
              <a:cs typeface="Bebas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6313328" y="2132196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pic>
        <p:nvPicPr>
          <p:cNvPr id="16" name="Picture 15" descr="E_2016_SDG_Poster_all_sizes_with_UN_emblem_A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27"/>
          <a:stretch/>
        </p:blipFill>
        <p:spPr>
          <a:xfrm>
            <a:off x="7420" y="1135873"/>
            <a:ext cx="6046880" cy="3250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3327" y="2298186"/>
            <a:ext cx="2670943" cy="2476319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b="1" dirty="0">
                <a:solidFill>
                  <a:srgbClr val="DBB320"/>
                </a:solidFill>
                <a:latin typeface="Lato bold"/>
                <a:cs typeface="Lato bold"/>
              </a:rPr>
              <a:t>SDG Target 6.3</a:t>
            </a:r>
            <a:r>
              <a:rPr lang="en-GB" sz="1600" dirty="0">
                <a:solidFill>
                  <a:srgbClr val="DBB320"/>
                </a:solidFill>
                <a:latin typeface="Lato regular"/>
                <a:cs typeface="Lato regular"/>
              </a:rPr>
              <a:t>: </a:t>
            </a: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By 2030, improve water quality by reducing pollution, eliminating dumping and minimizing release of hazardous chemicals and materials, halving the proportion of untreated wastewater and substantially increasing recycling and safe reuse globally </a:t>
            </a:r>
          </a:p>
        </p:txBody>
      </p:sp>
    </p:spTree>
    <p:extLst>
      <p:ext uri="{BB962C8B-B14F-4D97-AF65-F5344CB8AC3E}">
        <p14:creationId xmlns:p14="http://schemas.microsoft.com/office/powerpoint/2010/main" val="30795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s from report4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143" y="-975432"/>
            <a:ext cx="8296883" cy="6223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1905"/>
            <a:ext cx="3084154" cy="5143500"/>
          </a:xfrm>
          <a:prstGeom prst="rect">
            <a:avLst/>
          </a:prstGeom>
          <a:solidFill>
            <a:srgbClr val="313B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145735" y="552685"/>
            <a:ext cx="2862228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150" dirty="0" smtClean="0">
                <a:solidFill>
                  <a:srgbClr val="DBB320"/>
                </a:solidFill>
                <a:latin typeface="Bebas"/>
                <a:cs typeface="Bebas"/>
              </a:rPr>
              <a:t>The   2030    agenda</a:t>
            </a:r>
          </a:p>
          <a:p>
            <a:r>
              <a:rPr lang="en-GB" sz="3200" b="1" spc="-1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For    sustainable</a:t>
            </a:r>
          </a:p>
          <a:p>
            <a:r>
              <a:rPr lang="en-GB" sz="3200" b="1" spc="-1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development</a:t>
            </a:r>
            <a:endParaRPr lang="en-GB" sz="3200" b="1" spc="-150" dirty="0">
              <a:solidFill>
                <a:schemeClr val="bg1">
                  <a:lumMod val="95000"/>
                </a:schemeClr>
              </a:solidFill>
              <a:latin typeface="Bebas"/>
              <a:cs typeface="Bebas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217679" y="2141582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5712" y="4778531"/>
            <a:ext cx="26608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DBB320"/>
                </a:solidFill>
                <a:latin typeface="Lato"/>
                <a:cs typeface="Lato"/>
              </a:rPr>
              <a:t>Source: Based on data from Sato et al. (2013</a:t>
            </a:r>
            <a:r>
              <a:rPr lang="en-US" sz="1000" i="1" dirty="0" smtClean="0">
                <a:solidFill>
                  <a:srgbClr val="DBB320"/>
                </a:solidFill>
                <a:latin typeface="Lato"/>
                <a:cs typeface="Lato"/>
              </a:rPr>
              <a:t>)</a:t>
            </a:r>
            <a:endParaRPr lang="en-US" sz="1000" i="1" dirty="0">
              <a:solidFill>
                <a:srgbClr val="DBB320"/>
              </a:solidFill>
              <a:latin typeface="Lato"/>
              <a:cs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679" y="2298186"/>
            <a:ext cx="2670943" cy="2476319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b="1" dirty="0">
                <a:solidFill>
                  <a:srgbClr val="DBB320"/>
                </a:solidFill>
                <a:latin typeface="Lato bold"/>
                <a:cs typeface="Lato bold"/>
              </a:rPr>
              <a:t>SDG Target 6.3</a:t>
            </a:r>
            <a:r>
              <a:rPr lang="en-GB" sz="1600" dirty="0">
                <a:solidFill>
                  <a:srgbClr val="DBB320"/>
                </a:solidFill>
                <a:latin typeface="Lato regular"/>
                <a:cs typeface="Lato regular"/>
              </a:rPr>
              <a:t>: </a:t>
            </a: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By 2030, improve water quality by reducing pollution, eliminating dumping and minimizing release of hazardous chemicals and materials, halving the proportion of untreated wastewater and substantially increasing recycling and safe reuse globally </a:t>
            </a:r>
          </a:p>
        </p:txBody>
      </p:sp>
    </p:spTree>
    <p:extLst>
      <p:ext uri="{BB962C8B-B14F-4D97-AF65-F5344CB8AC3E}">
        <p14:creationId xmlns:p14="http://schemas.microsoft.com/office/powerpoint/2010/main" val="22416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apt. 4 - TECHNICAL ASPECTS - new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Rectangle 2"/>
          <p:cNvSpPr/>
          <p:nvPr/>
        </p:nvSpPr>
        <p:spPr>
          <a:xfrm>
            <a:off x="0" y="3052119"/>
            <a:ext cx="9144000" cy="1118287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3053615"/>
            <a:ext cx="87539" cy="1116791"/>
          </a:xfrm>
          <a:prstGeom prst="rect">
            <a:avLst/>
          </a:prstGeom>
          <a:solidFill>
            <a:srgbClr val="DBB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E6014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106" y="3101147"/>
            <a:ext cx="7224652" cy="11751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MEETING the CHALLENGE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of</a:t>
            </a:r>
          </a:p>
          <a:p>
            <a:pPr lvl="0">
              <a:lnSpc>
                <a:spcPct val="80000"/>
              </a:lnSpc>
            </a:pPr>
            <a:r>
              <a:rPr lang="en-US" sz="44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IMPROVING </a:t>
            </a:r>
            <a:r>
              <a:rPr lang="en-US" sz="4400" dirty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WASTEWATER MANAGEMENT </a:t>
            </a: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137670" y="3678552"/>
            <a:ext cx="3015908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Part</a:t>
            </a:r>
            <a:endParaRPr lang="en-US" sz="3200" dirty="0">
              <a:solidFill>
                <a:srgbClr val="F2F2F2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772694" y="3338070"/>
            <a:ext cx="681161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38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3</a:t>
            </a:r>
            <a:endParaRPr lang="en-US" sz="13800" dirty="0">
              <a:solidFill>
                <a:srgbClr val="DBB32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ograph_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892" y="742525"/>
            <a:ext cx="4327367" cy="527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07953" y="2233279"/>
            <a:ext cx="3309503" cy="82638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dirty="0">
                <a:solidFill>
                  <a:srgbClr val="414D5E"/>
                </a:solidFill>
                <a:latin typeface="Lato regular"/>
                <a:cs typeface="Lato regular"/>
              </a:rPr>
              <a:t>Not </a:t>
            </a:r>
            <a:r>
              <a:rPr lang="en-US" sz="2400" dirty="0" smtClean="0">
                <a:solidFill>
                  <a:srgbClr val="414D5E"/>
                </a:solidFill>
                <a:latin typeface="Lato regular"/>
                <a:cs typeface="Lato regular"/>
              </a:rPr>
              <a:t>a</a:t>
            </a:r>
          </a:p>
          <a:p>
            <a:pPr algn="r">
              <a:lnSpc>
                <a:spcPct val="80000"/>
              </a:lnSpc>
            </a:pPr>
            <a:r>
              <a:rPr lang="en-US" sz="3600" dirty="0" smtClean="0">
                <a:solidFill>
                  <a:srgbClr val="414D5E"/>
                </a:solidFill>
                <a:latin typeface="Stencil"/>
                <a:cs typeface="Stencil"/>
              </a:rPr>
              <a:t>BURDEN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892" y="1835677"/>
            <a:ext cx="4400706" cy="527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95892" y="2968467"/>
            <a:ext cx="3490887" cy="527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5892" y="3992112"/>
            <a:ext cx="5168925" cy="527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892" y="3656210"/>
            <a:ext cx="5961252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d-ID" sz="6400" b="1" spc="-150" dirty="0" smtClean="0">
                <a:solidFill>
                  <a:srgbClr val="DBB320"/>
                </a:solidFill>
                <a:latin typeface="Lato heavy"/>
                <a:cs typeface="Lato heavy"/>
              </a:rPr>
              <a:t>R</a:t>
            </a:r>
            <a:r>
              <a:rPr lang="id-ID" sz="6400" b="1" spc="-150" dirty="0" smtClean="0">
                <a:solidFill>
                  <a:srgbClr val="414D5E"/>
                </a:solidFill>
                <a:latin typeface="Lato heavy"/>
                <a:cs typeface="Lato heavy"/>
              </a:rPr>
              <a:t>ECOVERING</a:t>
            </a:r>
            <a:endParaRPr lang="id-ID" sz="6400" b="1" spc="-150" dirty="0">
              <a:solidFill>
                <a:srgbClr val="414D5E"/>
              </a:solidFill>
              <a:latin typeface="Lato heavy"/>
              <a:cs typeface="Lato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665" y="2589665"/>
            <a:ext cx="5787759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d-ID" sz="6400" b="1" spc="-150" dirty="0" smtClean="0">
                <a:solidFill>
                  <a:srgbClr val="DBB320"/>
                </a:solidFill>
                <a:latin typeface="Lato heavy"/>
                <a:cs typeface="Lato heavy"/>
              </a:rPr>
              <a:t>R</a:t>
            </a:r>
            <a:r>
              <a:rPr lang="id-ID" sz="6400" b="1" spc="-150" dirty="0" smtClean="0">
                <a:solidFill>
                  <a:srgbClr val="414D5E"/>
                </a:solidFill>
                <a:latin typeface="Lato heavy"/>
                <a:cs typeface="Lato heavy"/>
              </a:rPr>
              <a:t>EUSING</a:t>
            </a:r>
            <a:endParaRPr lang="id-ID" sz="6400" b="1" spc="-150" dirty="0">
              <a:solidFill>
                <a:srgbClr val="414D5E"/>
              </a:solidFill>
              <a:latin typeface="Lato heavy"/>
              <a:cs typeface="Lato heav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665" y="1504753"/>
            <a:ext cx="4920289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d-ID" sz="6400" b="1" spc="-150" dirty="0" smtClean="0">
                <a:solidFill>
                  <a:srgbClr val="DBB320"/>
                </a:solidFill>
                <a:latin typeface="Lato heavy"/>
                <a:cs typeface="Lato heavy"/>
              </a:rPr>
              <a:t>R</a:t>
            </a:r>
            <a:r>
              <a:rPr lang="id-ID" sz="6400" b="1" spc="-150" dirty="0" smtClean="0">
                <a:solidFill>
                  <a:srgbClr val="414D5E"/>
                </a:solidFill>
                <a:latin typeface="Lato heavy"/>
                <a:cs typeface="Lato heavy"/>
              </a:rPr>
              <a:t>EMOVING</a:t>
            </a:r>
            <a:endParaRPr lang="id-ID" sz="6400" b="1" spc="-150" dirty="0">
              <a:solidFill>
                <a:srgbClr val="414D5E"/>
              </a:solidFill>
              <a:latin typeface="Lato heavy"/>
              <a:cs typeface="Lato heav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665" y="456937"/>
            <a:ext cx="4386911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d-ID" sz="6400" b="1" spc="-150" dirty="0" smtClean="0">
                <a:solidFill>
                  <a:srgbClr val="DBB320"/>
                </a:solidFill>
                <a:latin typeface="Lato heavy"/>
                <a:cs typeface="Lato heavy"/>
              </a:rPr>
              <a:t>R</a:t>
            </a:r>
            <a:r>
              <a:rPr lang="id-ID" sz="6400" b="1" spc="-150" dirty="0" smtClean="0">
                <a:solidFill>
                  <a:srgbClr val="414D5E"/>
                </a:solidFill>
                <a:latin typeface="Lato heavy"/>
                <a:cs typeface="Lato heavy"/>
              </a:rPr>
              <a:t>EDUCING</a:t>
            </a:r>
            <a:endParaRPr lang="id-ID" sz="6400" b="1" spc="-150" dirty="0">
              <a:solidFill>
                <a:srgbClr val="414D5E"/>
              </a:solidFill>
              <a:latin typeface="Lato heavy"/>
              <a:cs typeface="Lato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8630" y="2908941"/>
            <a:ext cx="4358826" cy="1391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dirty="0">
                <a:solidFill>
                  <a:srgbClr val="414D5E"/>
                </a:solidFill>
                <a:latin typeface="Lato regular"/>
                <a:cs typeface="Lato regular"/>
              </a:rPr>
              <a:t>but a</a:t>
            </a:r>
            <a:r>
              <a:rPr lang="en-US" sz="3200" dirty="0">
                <a:solidFill>
                  <a:srgbClr val="414D5E"/>
                </a:solidFill>
                <a:latin typeface="Lato black"/>
                <a:cs typeface="Lato black"/>
              </a:rPr>
              <a:t> </a:t>
            </a:r>
            <a:endParaRPr lang="en-US" sz="3200" dirty="0" smtClean="0">
              <a:solidFill>
                <a:srgbClr val="414D5E"/>
              </a:solidFill>
              <a:latin typeface="Lato black"/>
              <a:cs typeface="Lato black"/>
            </a:endParaRPr>
          </a:p>
          <a:p>
            <a:pPr algn="r">
              <a:lnSpc>
                <a:spcPct val="80000"/>
              </a:lnSpc>
            </a:pPr>
            <a:r>
              <a:rPr lang="en-US" sz="3600" dirty="0" smtClean="0">
                <a:solidFill>
                  <a:srgbClr val="DBB320"/>
                </a:solidFill>
                <a:latin typeface="Lato black"/>
                <a:cs typeface="Lato black"/>
              </a:rPr>
              <a:t>VALUABLE</a:t>
            </a:r>
          </a:p>
          <a:p>
            <a:pPr algn="r">
              <a:lnSpc>
                <a:spcPct val="80000"/>
              </a:lnSpc>
            </a:pPr>
            <a:r>
              <a:rPr lang="en-US" sz="3600" dirty="0" smtClean="0">
                <a:solidFill>
                  <a:srgbClr val="DBB320"/>
                </a:solidFill>
                <a:latin typeface="Lato black"/>
                <a:cs typeface="Lato black"/>
              </a:rPr>
              <a:t>RESOURCE </a:t>
            </a:r>
            <a:endParaRPr lang="en-US" sz="2000" dirty="0">
              <a:solidFill>
                <a:srgbClr val="DBB320"/>
              </a:solidFill>
              <a:latin typeface="Lato black"/>
              <a:cs typeface="Lato blac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7953" y="1777251"/>
            <a:ext cx="3309503" cy="4796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3200" dirty="0" smtClean="0">
                <a:solidFill>
                  <a:srgbClr val="414D5E"/>
                </a:solidFill>
                <a:latin typeface="Lato black"/>
                <a:cs typeface="Lato black"/>
              </a:rPr>
              <a:t>WASTEWATER:</a:t>
            </a:r>
          </a:p>
        </p:txBody>
      </p:sp>
    </p:spTree>
    <p:extLst>
      <p:ext uri="{BB962C8B-B14F-4D97-AF65-F5344CB8AC3E}">
        <p14:creationId xmlns:p14="http://schemas.microsoft.com/office/powerpoint/2010/main" val="1201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ograph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09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4110" y="288242"/>
            <a:ext cx="5515780" cy="96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369272"/>
            <a:ext cx="9144000" cy="8735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rgbClr val="DBB320"/>
                </a:solidFill>
                <a:latin typeface="Lato black"/>
                <a:cs typeface="Lato black"/>
              </a:rPr>
              <a:t>REDUCING or </a:t>
            </a: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PREVENTING</a:t>
            </a: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414D5E"/>
                </a:solidFill>
                <a:latin typeface="Lato black"/>
                <a:cs typeface="Lato black"/>
              </a:rPr>
              <a:t>POLLUTION </a:t>
            </a:r>
            <a:r>
              <a:rPr lang="en-US" sz="3200" dirty="0">
                <a:solidFill>
                  <a:srgbClr val="414D5E"/>
                </a:solidFill>
                <a:latin typeface="Lato black"/>
                <a:cs typeface="Lato black"/>
              </a:rPr>
              <a:t>at the SOURCE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839" y="2352637"/>
            <a:ext cx="2925734" cy="11467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rgbClr val="DBB320"/>
                </a:solidFill>
                <a:latin typeface="Lato medium"/>
                <a:cs typeface="Lato medium"/>
              </a:rPr>
              <a:t>Pollution prevention and the minimization of wastewater flows should be given priority over traditional ‘after-use’ treatment whenever possible </a:t>
            </a:r>
          </a:p>
        </p:txBody>
      </p:sp>
      <p:pic>
        <p:nvPicPr>
          <p:cNvPr id="2" name="Picture 1" descr="infograph_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578" y="1410871"/>
            <a:ext cx="5161550" cy="290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ograph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0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8224" y="288242"/>
            <a:ext cx="6027553" cy="96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1300840" y="243768"/>
            <a:ext cx="6542321" cy="1267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rgbClr val="DBB320"/>
                </a:solidFill>
                <a:latin typeface="Lato black"/>
                <a:cs typeface="Lato black"/>
              </a:rPr>
              <a:t>REMOVING CONTAMINANTS </a:t>
            </a:r>
            <a:r>
              <a:rPr lang="en-US" sz="3200" dirty="0">
                <a:solidFill>
                  <a:srgbClr val="414D5E"/>
                </a:solidFill>
                <a:latin typeface="Lato black"/>
                <a:cs typeface="Lato black"/>
              </a:rPr>
              <a:t>from WASTEWATER: COLLECTION and TREATMENT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973" y="3919969"/>
            <a:ext cx="7904054" cy="4885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DBB320"/>
                </a:solidFill>
                <a:latin typeface="Lato medium"/>
                <a:cs typeface="Lato medium"/>
              </a:rPr>
              <a:t>In Brazil, the cost of simplified sewerage (a type of low-cost sewerage) per person has been shown to be twice lower than the cost of conventional sewerage (i.e. US$170 </a:t>
            </a:r>
            <a:r>
              <a:rPr lang="en-US" sz="1500" dirty="0" err="1">
                <a:solidFill>
                  <a:srgbClr val="DBB320"/>
                </a:solidFill>
                <a:latin typeface="Lato medium"/>
                <a:cs typeface="Lato medium"/>
              </a:rPr>
              <a:t>vs</a:t>
            </a:r>
            <a:r>
              <a:rPr lang="en-US" sz="1500" dirty="0">
                <a:solidFill>
                  <a:srgbClr val="DBB320"/>
                </a:solidFill>
                <a:latin typeface="Lato medium"/>
                <a:cs typeface="Lato medium"/>
              </a:rPr>
              <a:t> US$390) </a:t>
            </a:r>
          </a:p>
        </p:txBody>
      </p:sp>
      <p:pic>
        <p:nvPicPr>
          <p:cNvPr id="4" name="Picture 3" descr="infograph_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25" y="1225392"/>
            <a:ext cx="5161550" cy="290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fograph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09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58224" y="288242"/>
            <a:ext cx="6027553" cy="96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pic>
        <p:nvPicPr>
          <p:cNvPr id="5" name="Picture 4" descr="Chapt. 8-ECOSYSTE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61" y="1720853"/>
            <a:ext cx="3940182" cy="2626788"/>
          </a:xfrm>
          <a:prstGeom prst="rect">
            <a:avLst/>
          </a:prstGeom>
          <a:ln w="57150" cmpd="sng">
            <a:solidFill>
              <a:srgbClr val="DBB32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3141" y="3093195"/>
            <a:ext cx="2476899" cy="11813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rgbClr val="DBB320"/>
                </a:solidFill>
                <a:latin typeface="Lato medium"/>
                <a:cs typeface="Lato medium"/>
              </a:rPr>
              <a:t>Healthy ecosystems can also complement engineered solutions to wastewater treatment in a cost-effective </a:t>
            </a:r>
            <a:r>
              <a:rPr lang="en-US" sz="1600" dirty="0" smtClean="0">
                <a:solidFill>
                  <a:srgbClr val="DBB320"/>
                </a:solidFill>
                <a:latin typeface="Lato medium"/>
                <a:cs typeface="Lato medium"/>
              </a:rPr>
              <a:t>manner</a:t>
            </a:r>
            <a:endParaRPr lang="en-US" sz="1600" dirty="0">
              <a:solidFill>
                <a:srgbClr val="DBB320"/>
              </a:solidFill>
              <a:latin typeface="Lato medium"/>
              <a:cs typeface="Lato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0840" y="243768"/>
            <a:ext cx="6542321" cy="1267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rgbClr val="DBB320"/>
                </a:solidFill>
                <a:latin typeface="Lato black"/>
                <a:cs typeface="Lato black"/>
              </a:rPr>
              <a:t>REMOVING CONTAMINANTS </a:t>
            </a:r>
            <a:r>
              <a:rPr lang="en-US" sz="3200" dirty="0">
                <a:solidFill>
                  <a:srgbClr val="414D5E"/>
                </a:solidFill>
                <a:latin typeface="Lato black"/>
                <a:cs typeface="Lato black"/>
              </a:rPr>
              <a:t>from WASTEWATER: COLLECTION and TREATMENT </a:t>
            </a:r>
          </a:p>
        </p:txBody>
      </p:sp>
    </p:spTree>
    <p:extLst>
      <p:ext uri="{BB962C8B-B14F-4D97-AF65-F5344CB8AC3E}">
        <p14:creationId xmlns:p14="http://schemas.microsoft.com/office/powerpoint/2010/main" val="13984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EarthTalkColoradoRiver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Rectangle 2"/>
          <p:cNvSpPr/>
          <p:nvPr/>
        </p:nvSpPr>
        <p:spPr>
          <a:xfrm>
            <a:off x="0" y="3052119"/>
            <a:ext cx="9144000" cy="1118287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3053615"/>
            <a:ext cx="87539" cy="1116791"/>
          </a:xfrm>
          <a:prstGeom prst="rect">
            <a:avLst/>
          </a:prstGeom>
          <a:solidFill>
            <a:srgbClr val="DBB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E6014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106" y="3090873"/>
            <a:ext cx="6597993" cy="11751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The state of</a:t>
            </a:r>
          </a:p>
          <a:p>
            <a:pPr lvl="0">
              <a:lnSpc>
                <a:spcPct val="80000"/>
              </a:lnSpc>
            </a:pPr>
            <a:r>
              <a:rPr lang="en-US" sz="44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The world’s water resources</a:t>
            </a:r>
            <a:endParaRPr lang="en-US" sz="4400" dirty="0">
              <a:solidFill>
                <a:srgbClr val="DBB32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137670" y="3678552"/>
            <a:ext cx="3015908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Part</a:t>
            </a:r>
            <a:endParaRPr lang="en-US" sz="3200" dirty="0">
              <a:solidFill>
                <a:srgbClr val="F2F2F2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772694" y="3344740"/>
            <a:ext cx="681161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38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1</a:t>
            </a:r>
            <a:endParaRPr lang="en-US" sz="13800" dirty="0">
              <a:solidFill>
                <a:srgbClr val="DBB32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fograph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09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44048" y="288242"/>
            <a:ext cx="4403779" cy="96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688473" y="432588"/>
            <a:ext cx="7767054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rgbClr val="DBB320"/>
                </a:solidFill>
                <a:latin typeface="Lato black"/>
                <a:cs typeface="Lato black"/>
              </a:rPr>
              <a:t>REUSING </a:t>
            </a:r>
            <a:r>
              <a:rPr lang="en-US" sz="3600" dirty="0">
                <a:solidFill>
                  <a:srgbClr val="414D5E"/>
                </a:solidFill>
                <a:latin typeface="Lato black"/>
                <a:cs typeface="Lato black"/>
              </a:rPr>
              <a:t>WATER</a:t>
            </a:r>
            <a:r>
              <a:rPr lang="en-US" sz="3600" dirty="0">
                <a:solidFill>
                  <a:srgbClr val="DBB320"/>
                </a:solidFill>
                <a:latin typeface="Lato black"/>
                <a:cs typeface="Lato black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682" y="3911455"/>
            <a:ext cx="5416360" cy="5165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DBB320"/>
                </a:solidFill>
                <a:latin typeface="Lato medium"/>
                <a:cs typeface="Lato medium"/>
              </a:rPr>
              <a:t>Treated wastewater is a safe and reliable source of water that can be used to offset water scarcity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652" y="1545666"/>
            <a:ext cx="1808813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414D5E"/>
                </a:solidFill>
                <a:latin typeface="Lato black"/>
                <a:cs typeface="Lato black"/>
              </a:rPr>
              <a:t>IRRIGATION</a:t>
            </a:r>
            <a:endParaRPr lang="en-US" sz="1200" dirty="0">
              <a:solidFill>
                <a:srgbClr val="414D5E"/>
              </a:solidFill>
              <a:latin typeface="Lato black"/>
              <a:cs typeface="Lato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5164" y="1549893"/>
            <a:ext cx="2506636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414D5E"/>
                </a:solidFill>
                <a:latin typeface="Lato black"/>
                <a:cs typeface="Lato black"/>
              </a:rPr>
              <a:t>INDUSTRIAL PROCESSES</a:t>
            </a:r>
            <a:endParaRPr lang="en-US" sz="1200" dirty="0">
              <a:solidFill>
                <a:srgbClr val="414D5E"/>
              </a:solidFill>
              <a:latin typeface="Lato black"/>
              <a:cs typeface="Lato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9892" y="2210389"/>
            <a:ext cx="1808813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414D5E"/>
                </a:solidFill>
                <a:latin typeface="Lato black"/>
                <a:cs typeface="Lato black"/>
              </a:rPr>
              <a:t>HEATING/COOLING</a:t>
            </a:r>
            <a:endParaRPr lang="en-US" sz="1200" dirty="0">
              <a:solidFill>
                <a:srgbClr val="414D5E"/>
              </a:solidFill>
              <a:latin typeface="Lato black"/>
              <a:cs typeface="Lato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67898" y="1545666"/>
            <a:ext cx="1808813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414D5E"/>
                </a:solidFill>
                <a:latin typeface="Lato black"/>
                <a:cs typeface="Lato black"/>
              </a:rPr>
              <a:t>POTABLE WATER</a:t>
            </a:r>
            <a:endParaRPr lang="en-US" sz="1200" dirty="0">
              <a:solidFill>
                <a:srgbClr val="414D5E"/>
              </a:solidFill>
              <a:latin typeface="Lato black"/>
              <a:cs typeface="Lato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3843" y="2218278"/>
            <a:ext cx="1808813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414D5E"/>
                </a:solidFill>
                <a:latin typeface="Lato black"/>
                <a:cs typeface="Lato black"/>
              </a:rPr>
              <a:t>AQUIFER RECHARGE</a:t>
            </a:r>
            <a:endParaRPr lang="en-US" sz="1200" dirty="0">
              <a:solidFill>
                <a:srgbClr val="414D5E"/>
              </a:solidFill>
              <a:latin typeface="Lato black"/>
              <a:cs typeface="Lato black"/>
            </a:endParaRPr>
          </a:p>
        </p:txBody>
      </p:sp>
      <p:pic>
        <p:nvPicPr>
          <p:cNvPr id="2" name="Picture 1" descr="infograph_6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19660"/>
            <a:ext cx="1809092" cy="1017118"/>
          </a:xfrm>
          <a:prstGeom prst="rect">
            <a:avLst/>
          </a:prstGeom>
        </p:spPr>
      </p:pic>
      <p:pic>
        <p:nvPicPr>
          <p:cNvPr id="4" name="Picture 3" descr="infograph_6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74" y="1771996"/>
            <a:ext cx="2189001" cy="1230713"/>
          </a:xfrm>
          <a:prstGeom prst="rect">
            <a:avLst/>
          </a:prstGeom>
        </p:spPr>
      </p:pic>
      <p:pic>
        <p:nvPicPr>
          <p:cNvPr id="13" name="Picture 12" descr="infograph_6c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79" y="2493713"/>
            <a:ext cx="1644629" cy="924653"/>
          </a:xfrm>
          <a:prstGeom prst="rect">
            <a:avLst/>
          </a:prstGeom>
        </p:spPr>
      </p:pic>
      <p:pic>
        <p:nvPicPr>
          <p:cNvPr id="14" name="Picture 13" descr="infograph_6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59" y="1773031"/>
            <a:ext cx="1359197" cy="764176"/>
          </a:xfrm>
          <a:prstGeom prst="rect">
            <a:avLst/>
          </a:prstGeom>
        </p:spPr>
      </p:pic>
      <p:pic>
        <p:nvPicPr>
          <p:cNvPr id="3" name="Picture 2" descr="aquifer-recharg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591" y="2543776"/>
            <a:ext cx="1063441" cy="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fograph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09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77593" y="288242"/>
            <a:ext cx="5237780" cy="96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88473" y="337845"/>
            <a:ext cx="7767054" cy="9741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DBB320"/>
                </a:solidFill>
                <a:latin typeface="Lato black"/>
                <a:cs typeface="Lato black"/>
              </a:rPr>
              <a:t>RECOVERING</a:t>
            </a:r>
            <a:endParaRPr lang="en-US" sz="3600" dirty="0" smtClean="0">
              <a:solidFill>
                <a:srgbClr val="414D5E"/>
              </a:solidFill>
              <a:latin typeface="Lato black"/>
              <a:cs typeface="Lato black"/>
            </a:endParaRPr>
          </a:p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414D5E"/>
                </a:solidFill>
                <a:latin typeface="Lato black"/>
                <a:cs typeface="Lato black"/>
              </a:rPr>
              <a:t>USEFUL </a:t>
            </a:r>
            <a:r>
              <a:rPr lang="en-US" sz="3600" dirty="0">
                <a:solidFill>
                  <a:srgbClr val="414D5E"/>
                </a:solidFill>
                <a:latin typeface="Lato black"/>
                <a:cs typeface="Lato black"/>
              </a:rPr>
              <a:t>BY-PRODUCTS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764" y="3477068"/>
            <a:ext cx="3305231" cy="7381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DBB320"/>
                </a:solidFill>
                <a:latin typeface="Lato medium"/>
                <a:cs typeface="Lato medium"/>
              </a:rPr>
              <a:t>Wastewater’s vast potential as a source of recoverable resources remains largely underexploited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6056" y="3269919"/>
            <a:ext cx="3482532" cy="11813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DBB320"/>
                </a:solidFill>
                <a:latin typeface="Lato medium"/>
                <a:cs typeface="Lato medium"/>
              </a:rPr>
              <a:t>The recovery of nutrients and energy can add significant revenue streams to help cover the investment and operational costs of wastewater treatment and sanitation </a:t>
            </a:r>
          </a:p>
        </p:txBody>
      </p:sp>
      <p:pic>
        <p:nvPicPr>
          <p:cNvPr id="3" name="Picture 2" descr="infograph_4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355" y="1677650"/>
            <a:ext cx="718823" cy="1457987"/>
          </a:xfrm>
          <a:prstGeom prst="rect">
            <a:avLst/>
          </a:prstGeom>
        </p:spPr>
      </p:pic>
      <p:pic>
        <p:nvPicPr>
          <p:cNvPr id="9" name="Picture 8" descr="infograph_4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648" y="1631841"/>
            <a:ext cx="1285895" cy="1638078"/>
          </a:xfrm>
          <a:prstGeom prst="rect">
            <a:avLst/>
          </a:prstGeom>
        </p:spPr>
      </p:pic>
      <p:pic>
        <p:nvPicPr>
          <p:cNvPr id="12" name="Picture 11" descr="investing-han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31008" y="1855958"/>
            <a:ext cx="2084365" cy="12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apt. 18 - CREATING AND ENABLING ENV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Rectangle 2"/>
          <p:cNvSpPr/>
          <p:nvPr/>
        </p:nvSpPr>
        <p:spPr>
          <a:xfrm>
            <a:off x="0" y="3052119"/>
            <a:ext cx="9144000" cy="1118287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3053615"/>
            <a:ext cx="87539" cy="1116791"/>
          </a:xfrm>
          <a:prstGeom prst="rect">
            <a:avLst/>
          </a:prstGeom>
          <a:solidFill>
            <a:srgbClr val="DBB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E6014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106" y="3090873"/>
            <a:ext cx="5678893" cy="11751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CREATING AN ENABLING </a:t>
            </a:r>
            <a:r>
              <a:rPr lang="en-US" sz="4400" dirty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ENVIRONMENT FOR CHANGE </a:t>
            </a: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137670" y="3678552"/>
            <a:ext cx="3015908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Part</a:t>
            </a:r>
            <a:endParaRPr lang="en-US" sz="3200" dirty="0">
              <a:solidFill>
                <a:srgbClr val="F2F2F2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812134" y="3348344"/>
            <a:ext cx="681161" cy="698446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3800" dirty="0" smtClean="0">
                <a:solidFill>
                  <a:srgbClr val="DBB320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4</a:t>
            </a:r>
            <a:endParaRPr lang="en-US" sz="13800" dirty="0">
              <a:solidFill>
                <a:srgbClr val="DBB32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martello-giudice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1" y="1"/>
            <a:ext cx="3475868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422043" y="3240614"/>
            <a:ext cx="2669998" cy="92512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At least 11 out of 22 Arab States have adopted legislation permitting the use of treated wastewater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2922" y="1311382"/>
            <a:ext cx="2980905" cy="166148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1.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SUITABLE LEGAL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REGULATORY FRAMEWORK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422043" y="3045117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hutterstock_103289048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85" r="-40868"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5263937" y="1"/>
            <a:ext cx="3880064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>
            <a:off x="5548021" y="724331"/>
            <a:ext cx="3359467" cy="20554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DBB320"/>
                </a:solidFill>
                <a:latin typeface="Lato black"/>
                <a:cs typeface="Lato black"/>
              </a:rPr>
              <a:t>2</a:t>
            </a: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.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COST RECOVERY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APPROPRIATE FINANCING MECHANISMS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0902" y="2973368"/>
            <a:ext cx="3119679" cy="1368323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The costs of improved wastewater management are usually outweighed by benefits in terms of human health, socioeconomic development and environmental sustainability </a:t>
            </a:r>
          </a:p>
        </p:txBody>
      </p:sp>
      <p:sp>
        <p:nvSpPr>
          <p:cNvPr id="10" name="AutoShape 4"/>
          <p:cNvSpPr>
            <a:spLocks/>
          </p:cNvSpPr>
          <p:nvPr/>
        </p:nvSpPr>
        <p:spPr bwMode="auto">
          <a:xfrm>
            <a:off x="5635845" y="2800617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working in SRI field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1"/>
            <a:ext cx="3626267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318732" y="3226223"/>
            <a:ext cx="2870464" cy="11467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Exposure of vulnerable groups, especially women and children, to partially treated or untreated wastewater requires specific attention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4436" y="905792"/>
            <a:ext cx="3248281" cy="20554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DBB320"/>
                </a:solidFill>
                <a:latin typeface="Lato black"/>
                <a:cs typeface="Lato black"/>
              </a:rPr>
              <a:t>3</a:t>
            </a: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MINIMIZING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RISKS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to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 black"/>
              <a:cs typeface="Lato black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PEOPLE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 the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ENVIRONMENT </a:t>
            </a: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363558" y="3045117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Chapt. 17-KNOWLEDGE-RESEARCH-CAPACITY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5263937" y="1"/>
            <a:ext cx="3880064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5644199" y="2941359"/>
            <a:ext cx="3205977" cy="11467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Capacity building, research and development aimed at improving wastewater management generate employment opportunities and promote green growth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8021" y="1371397"/>
            <a:ext cx="3359467" cy="1267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4.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BUILDING CAPACITY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KNOWLEDGE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5635845" y="2745871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Chapt. 3 - Governance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" y="1"/>
            <a:ext cx="3638176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267813" y="3316926"/>
            <a:ext cx="2914657" cy="703526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smtClean="0">
                <a:solidFill>
                  <a:srgbClr val="595959"/>
                </a:solidFill>
                <a:latin typeface="Lato medium"/>
                <a:cs typeface="Lato medium"/>
              </a:rPr>
              <a:t>Water reuse schemes can fail if planners do not account for the dynamics of social acceptance</a:t>
            </a:r>
            <a:endParaRPr lang="en-GB" sz="1600" dirty="0">
              <a:solidFill>
                <a:srgbClr val="595959"/>
              </a:solidFill>
              <a:latin typeface="Lato medium"/>
              <a:cs typeface="Lato mediu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691" y="899226"/>
            <a:ext cx="3348546" cy="20554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5.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RAISING PUBLIC ACCEPTANCE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SOCIAL AWERENESS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267813" y="3059404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voc_space_iss_1_pic_large_anderson_clayton_bubble_12april2010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5" t="4258" b="2307"/>
          <a:stretch/>
        </p:blipFill>
        <p:spPr>
          <a:xfrm>
            <a:off x="0" y="1"/>
            <a:ext cx="9144000" cy="5143499"/>
          </a:xfrm>
        </p:spPr>
      </p:pic>
      <p:sp>
        <p:nvSpPr>
          <p:cNvPr id="6" name="Rectangle 5"/>
          <p:cNvSpPr/>
          <p:nvPr/>
        </p:nvSpPr>
        <p:spPr>
          <a:xfrm>
            <a:off x="5602941" y="1"/>
            <a:ext cx="3541059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5852784" y="2992820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3662" y="847584"/>
            <a:ext cx="3348546" cy="20554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DBB320"/>
                </a:solidFill>
                <a:latin typeface="Lato black"/>
                <a:cs typeface="Lato black"/>
              </a:rPr>
              <a:t>5.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RAISING PUBLIC ACCEPTANCE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medium"/>
                <a:cs typeface="Lato medium"/>
              </a:rPr>
              <a:t>and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SOCIAL AWERENESS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2900" y="3198045"/>
            <a:ext cx="2771137" cy="11467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Extensive information campaigns and participation by the public are required to build trust and overcome the so-called ‘</a:t>
            </a:r>
            <a:r>
              <a:rPr lang="en-GB" sz="1600" dirty="0">
                <a:solidFill>
                  <a:srgbClr val="DBB320"/>
                </a:solidFill>
                <a:latin typeface="Lato medium"/>
                <a:cs typeface="Lato medium"/>
              </a:rPr>
              <a:t>yuck</a:t>
            </a:r>
            <a:r>
              <a:rPr lang="en-GB" sz="1600" dirty="0">
                <a:solidFill>
                  <a:srgbClr val="595959"/>
                </a:solidFill>
                <a:latin typeface="Lato medium"/>
                <a:cs typeface="Lato medium"/>
              </a:rPr>
              <a:t>’ factor </a:t>
            </a:r>
          </a:p>
        </p:txBody>
      </p:sp>
    </p:spTree>
    <p:extLst>
      <p:ext uri="{BB962C8B-B14F-4D97-AF65-F5344CB8AC3E}">
        <p14:creationId xmlns:p14="http://schemas.microsoft.com/office/powerpoint/2010/main" val="35483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194" name="AutoShape 1"/>
          <p:cNvSpPr>
            <a:spLocks/>
          </p:cNvSpPr>
          <p:nvPr/>
        </p:nvSpPr>
        <p:spPr bwMode="auto">
          <a:xfrm>
            <a:off x="971177" y="2118727"/>
            <a:ext cx="3242236" cy="2726948"/>
          </a:xfrm>
          <a:custGeom>
            <a:avLst/>
            <a:gdLst>
              <a:gd name="T0" fmla="*/ 2869407 w 21600"/>
              <a:gd name="T1" fmla="*/ 4223544 h 21600"/>
              <a:gd name="T2" fmla="*/ 2869407 w 21600"/>
              <a:gd name="T3" fmla="*/ 4223544 h 21600"/>
              <a:gd name="T4" fmla="*/ 2869407 w 21600"/>
              <a:gd name="T5" fmla="*/ 4223544 h 21600"/>
              <a:gd name="T6" fmla="*/ 2869407 w 21600"/>
              <a:gd name="T7" fmla="*/ 42235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254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marL="742950" indent="-28575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marL="11430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marL="16002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marL="20574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25146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29718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34290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38862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marL="342900" lvl="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Wastewater </a:t>
            </a:r>
            <a:r>
              <a:rPr lang="en-GB" sz="1500" b="1" dirty="0" smtClean="0">
                <a:solidFill>
                  <a:srgbClr val="DBB320"/>
                </a:solidFill>
                <a:latin typeface="Lato medium"/>
                <a:cs typeface="Lato medium"/>
              </a:rPr>
              <a:t>increasing</a:t>
            </a:r>
            <a:r>
              <a:rPr lang="en-GB" sz="1500" b="1" dirty="0" smtClean="0">
                <a:solidFill>
                  <a:srgbClr val="F2F2F2"/>
                </a:solidFill>
                <a:latin typeface="Lato medium"/>
                <a:cs typeface="Lato medium"/>
              </a:rPr>
              <a:t> 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worldwide</a:t>
            </a:r>
          </a:p>
          <a:p>
            <a:pPr marL="342900" lvl="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Vast majority released </a:t>
            </a:r>
            <a:r>
              <a:rPr lang="en-GB" sz="1500" b="1" dirty="0" smtClean="0">
                <a:solidFill>
                  <a:srgbClr val="DBB320"/>
                </a:solidFill>
                <a:latin typeface="Lato medium"/>
                <a:cs typeface="Lato medium"/>
              </a:rPr>
              <a:t>without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treatment</a:t>
            </a:r>
          </a:p>
          <a:p>
            <a:pPr marL="342900" lvl="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Affordable (‘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low-cost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’) treatment options are available</a:t>
            </a:r>
          </a:p>
          <a:p>
            <a:pPr marL="342900" lvl="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Reliable and sustainable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source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 of water</a:t>
            </a:r>
          </a:p>
          <a:p>
            <a:pPr marL="342900" lvl="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S</a:t>
            </a:r>
            <a:r>
              <a:rPr lang="en-GB" sz="1500" b="1" dirty="0" smtClean="0">
                <a:solidFill>
                  <a:srgbClr val="F2F2F2"/>
                </a:solidFill>
                <a:latin typeface="Lato medium"/>
                <a:cs typeface="Lato medium"/>
              </a:rPr>
              <a:t>ustainable 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source of energy, nutrients and other recoverable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by-products </a:t>
            </a:r>
            <a:endParaRPr lang="en-GB" sz="1500" b="1" dirty="0" smtClean="0">
              <a:solidFill>
                <a:srgbClr val="DBB320"/>
              </a:solidFill>
              <a:latin typeface="Lato medium"/>
              <a:cs typeface="Lato medium"/>
            </a:endParaRPr>
          </a:p>
        </p:txBody>
      </p:sp>
      <p:sp>
        <p:nvSpPr>
          <p:cNvPr id="8196" name="AutoShape 3"/>
          <p:cNvSpPr>
            <a:spLocks/>
          </p:cNvSpPr>
          <p:nvPr/>
        </p:nvSpPr>
        <p:spPr bwMode="auto">
          <a:xfrm>
            <a:off x="356685" y="784467"/>
            <a:ext cx="5936029" cy="861417"/>
          </a:xfrm>
          <a:custGeom>
            <a:avLst/>
            <a:gdLst>
              <a:gd name="T0" fmla="*/ 1935957 w 21600"/>
              <a:gd name="T1" fmla="*/ 1148557 h 21600"/>
              <a:gd name="T2" fmla="*/ 1935957 w 21600"/>
              <a:gd name="T3" fmla="*/ 1148557 h 21600"/>
              <a:gd name="T4" fmla="*/ 1935957 w 21600"/>
              <a:gd name="T5" fmla="*/ 1148557 h 21600"/>
              <a:gd name="T6" fmla="*/ 1935957 w 21600"/>
              <a:gd name="T7" fmla="*/ 114855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25400" dist="25400" dir="2700000" algn="tl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l" eaLnBrk="1">
              <a:lnSpc>
                <a:spcPct val="80000"/>
              </a:lnSpc>
            </a:pPr>
            <a:r>
              <a:rPr lang="en-US" sz="40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Take home messages</a:t>
            </a:r>
          </a:p>
          <a:p>
            <a:pPr algn="l" eaLnBrk="1">
              <a:lnSpc>
                <a:spcPct val="80000"/>
              </a:lnSpc>
            </a:pPr>
            <a:r>
              <a:rPr lang="en-US" sz="40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from the </a:t>
            </a:r>
            <a:r>
              <a:rPr lang="en-US" sz="4000" dirty="0" err="1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wwdr</a:t>
            </a:r>
            <a:r>
              <a:rPr lang="en-US" sz="4000" dirty="0" smtClean="0">
                <a:solidFill>
                  <a:srgbClr val="414D5E"/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 2017</a:t>
            </a:r>
            <a:endParaRPr lang="en-US" sz="3200" dirty="0">
              <a:solidFill>
                <a:srgbClr val="414D5E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AutoShape 1"/>
          <p:cNvSpPr>
            <a:spLocks/>
          </p:cNvSpPr>
          <p:nvPr/>
        </p:nvSpPr>
        <p:spPr bwMode="auto">
          <a:xfrm>
            <a:off x="4660967" y="2118727"/>
            <a:ext cx="3855504" cy="2530285"/>
          </a:xfrm>
          <a:custGeom>
            <a:avLst/>
            <a:gdLst>
              <a:gd name="T0" fmla="*/ 2869407 w 21600"/>
              <a:gd name="T1" fmla="*/ 4223544 h 21600"/>
              <a:gd name="T2" fmla="*/ 2869407 w 21600"/>
              <a:gd name="T3" fmla="*/ 4223544 h 21600"/>
              <a:gd name="T4" fmla="*/ 2869407 w 21600"/>
              <a:gd name="T5" fmla="*/ 4223544 h 21600"/>
              <a:gd name="T6" fmla="*/ 2869407 w 21600"/>
              <a:gd name="T7" fmla="*/ 42235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254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marL="742950" indent="-28575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marL="11430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marL="16002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marL="2057400" indent="-228600"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25146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29718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34290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3886200" indent="-2286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marL="34290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 startAt="6"/>
            </a:pPr>
            <a:r>
              <a:rPr lang="en-GB" sz="1500" b="1" dirty="0" smtClean="0">
                <a:solidFill>
                  <a:srgbClr val="F2F2F2"/>
                </a:solidFill>
                <a:latin typeface="Lato medium"/>
                <a:cs typeface="Lato medium"/>
              </a:rPr>
              <a:t>In a 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circular economy, wastewater use and by-product recovery can generate new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business opportunities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 while helping </a:t>
            </a:r>
            <a:r>
              <a:rPr lang="en-GB" sz="1500" b="1" dirty="0" smtClean="0">
                <a:solidFill>
                  <a:srgbClr val="F2F2F2"/>
                </a:solidFill>
                <a:latin typeface="Lato medium"/>
                <a:cs typeface="Lato medium"/>
              </a:rPr>
              <a:t>finance sanitation 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services</a:t>
            </a:r>
          </a:p>
          <a:p>
            <a:pPr marL="34290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 startAt="6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The costs of improved wastewater management are outweighed by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benefits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 in terms of human health, socioeconomic development and environmental sustainability</a:t>
            </a:r>
          </a:p>
          <a:p>
            <a:pPr marL="342900" indent="-342000" algn="l">
              <a:lnSpc>
                <a:spcPct val="90000"/>
              </a:lnSpc>
              <a:spcAft>
                <a:spcPts val="500"/>
              </a:spcAft>
              <a:buFont typeface="+mj-lt"/>
              <a:buAutoNum type="arabicPeriod" startAt="6"/>
            </a:pP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Essential for achieving the </a:t>
            </a:r>
            <a:r>
              <a:rPr lang="en-GB" sz="1500" b="1" dirty="0">
                <a:solidFill>
                  <a:srgbClr val="DBB320"/>
                </a:solidFill>
                <a:latin typeface="Lato medium"/>
                <a:cs typeface="Lato medium"/>
              </a:rPr>
              <a:t>2030 Agenda</a:t>
            </a:r>
            <a:r>
              <a:rPr lang="en-GB" sz="1500" b="1" dirty="0">
                <a:solidFill>
                  <a:srgbClr val="F2F2F2"/>
                </a:solidFill>
                <a:latin typeface="Lato medium"/>
                <a:cs typeface="Lato medium"/>
              </a:rPr>
              <a:t> for Sustainable Development </a:t>
            </a:r>
            <a:endParaRPr lang="en-US" sz="1500" b="1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21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oling-tower-13688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95" y="2580701"/>
            <a:ext cx="2840295" cy="2130221"/>
          </a:xfrm>
          <a:prstGeom prst="rect">
            <a:avLst/>
          </a:prstGeom>
        </p:spPr>
      </p:pic>
      <p:pic>
        <p:nvPicPr>
          <p:cNvPr id="12" name="Picture 11" descr="field-168063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644" y="381362"/>
            <a:ext cx="2847446" cy="2135584"/>
          </a:xfrm>
          <a:prstGeom prst="rect">
            <a:avLst/>
          </a:prstGeom>
        </p:spPr>
      </p:pic>
      <p:pic>
        <p:nvPicPr>
          <p:cNvPr id="17" name="Picture 16" descr="steel-mill-616536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3235" y="381362"/>
            <a:ext cx="3195332" cy="2135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2548413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192313" y="1253414"/>
            <a:ext cx="2356100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spc="-50" dirty="0" smtClean="0">
                <a:solidFill>
                  <a:schemeClr val="bg1"/>
                </a:solidFill>
                <a:latin typeface="Bebas"/>
                <a:cs typeface="Bebas"/>
              </a:rPr>
              <a:t>THE  </a:t>
            </a:r>
            <a:r>
              <a:rPr lang="en-GB" sz="2400" b="1" spc="-50" dirty="0" smtClean="0">
                <a:solidFill>
                  <a:srgbClr val="DBB320"/>
                </a:solidFill>
                <a:latin typeface="Bebas"/>
                <a:cs typeface="Bebas"/>
              </a:rPr>
              <a:t>DEMAND</a:t>
            </a:r>
            <a:r>
              <a:rPr lang="en-GB" sz="2400" b="1" spc="-50" dirty="0" smtClean="0">
                <a:solidFill>
                  <a:schemeClr val="bg1"/>
                </a:solidFill>
                <a:latin typeface="Bebas"/>
                <a:cs typeface="Bebas"/>
              </a:rPr>
              <a:t>   FOR WATER   HAS   BEEN CONSISTENTLY INCREASING   AND WILL   CONTINUE   TO DO   SO   OVER   THE COMING   DECADES</a:t>
            </a:r>
            <a:endParaRPr lang="en-GB" sz="2400" b="1" spc="-50" dirty="0">
              <a:solidFill>
                <a:schemeClr val="bg1"/>
              </a:solidFill>
              <a:latin typeface="Bebas"/>
              <a:cs typeface="Bebas"/>
            </a:endParaRPr>
          </a:p>
        </p:txBody>
      </p:sp>
      <p:pic>
        <p:nvPicPr>
          <p:cNvPr id="2" name="Picture 1" descr="washing-dishes-1112077_192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5" y="2580701"/>
            <a:ext cx="3195332" cy="21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37145" y="2901370"/>
            <a:ext cx="2436679" cy="908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9144000" cy="1866894"/>
          </a:xfrm>
          <a:prstGeom prst="rect">
            <a:avLst/>
          </a:prstGeom>
          <a:solidFill>
            <a:srgbClr val="414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37145" y="1967552"/>
            <a:ext cx="3233395" cy="834844"/>
          </a:xfrm>
          <a:prstGeom prst="rect">
            <a:avLst/>
          </a:prstGeom>
          <a:noFill/>
        </p:spPr>
        <p:txBody>
          <a:bodyPr wrap="none" lIns="34290" tIns="17145" rIns="34290" bIns="17145" rtlCol="0">
            <a:spAutoFit/>
          </a:bodyPr>
          <a:lstStyle/>
          <a:p>
            <a:pPr algn="ctr"/>
            <a:r>
              <a:rPr lang="en-US" sz="5200" b="1" dirty="0" smtClean="0">
                <a:solidFill>
                  <a:srgbClr val="DBB320"/>
                </a:solidFill>
                <a:latin typeface="Lato Black" charset="0"/>
                <a:ea typeface="Lato Black" charset="0"/>
                <a:cs typeface="Lato Black" charset="0"/>
              </a:rPr>
              <a:t>Thank you</a:t>
            </a:r>
            <a:endParaRPr lang="en-US" sz="5200" b="1" dirty="0">
              <a:solidFill>
                <a:srgbClr val="DBB320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7" name="Shape 1649"/>
          <p:cNvSpPr/>
          <p:nvPr/>
        </p:nvSpPr>
        <p:spPr>
          <a:xfrm>
            <a:off x="1253374" y="4470019"/>
            <a:ext cx="223927" cy="181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9"/>
                </a:moveTo>
                <a:cubicBezTo>
                  <a:pt x="20805" y="2994"/>
                  <a:pt x="19949" y="3285"/>
                  <a:pt x="19055" y="3417"/>
                </a:cubicBezTo>
                <a:cubicBezTo>
                  <a:pt x="19968" y="2742"/>
                  <a:pt x="20672" y="1676"/>
                  <a:pt x="21003" y="401"/>
                </a:cubicBezTo>
                <a:cubicBezTo>
                  <a:pt x="20147" y="1026"/>
                  <a:pt x="19198" y="1478"/>
                  <a:pt x="18187" y="1722"/>
                </a:cubicBezTo>
                <a:cubicBezTo>
                  <a:pt x="17379" y="665"/>
                  <a:pt x="16228" y="0"/>
                  <a:pt x="14953" y="0"/>
                </a:cubicBezTo>
                <a:cubicBezTo>
                  <a:pt x="12506" y="0"/>
                  <a:pt x="10524" y="2441"/>
                  <a:pt x="10524" y="5454"/>
                </a:cubicBezTo>
                <a:cubicBezTo>
                  <a:pt x="10524" y="5881"/>
                  <a:pt x="10561" y="6298"/>
                  <a:pt x="10637" y="6694"/>
                </a:cubicBezTo>
                <a:cubicBezTo>
                  <a:pt x="6954" y="6468"/>
                  <a:pt x="3689" y="4296"/>
                  <a:pt x="1504" y="998"/>
                </a:cubicBezTo>
                <a:cubicBezTo>
                  <a:pt x="1122" y="1806"/>
                  <a:pt x="903" y="2742"/>
                  <a:pt x="903" y="3739"/>
                </a:cubicBezTo>
                <a:cubicBezTo>
                  <a:pt x="903" y="5631"/>
                  <a:pt x="1686" y="7302"/>
                  <a:pt x="2875" y="8279"/>
                </a:cubicBezTo>
                <a:cubicBezTo>
                  <a:pt x="2149" y="8248"/>
                  <a:pt x="1466" y="8005"/>
                  <a:pt x="868" y="7599"/>
                </a:cubicBezTo>
                <a:cubicBezTo>
                  <a:pt x="868" y="7618"/>
                  <a:pt x="868" y="7641"/>
                  <a:pt x="868" y="7666"/>
                </a:cubicBezTo>
                <a:cubicBezTo>
                  <a:pt x="868" y="10307"/>
                  <a:pt x="2395" y="12512"/>
                  <a:pt x="4423" y="13011"/>
                </a:cubicBezTo>
                <a:cubicBezTo>
                  <a:pt x="4051" y="13134"/>
                  <a:pt x="3658" y="13201"/>
                  <a:pt x="3255" y="13201"/>
                </a:cubicBezTo>
                <a:cubicBezTo>
                  <a:pt x="2970" y="13201"/>
                  <a:pt x="2691" y="13168"/>
                  <a:pt x="2420" y="13106"/>
                </a:cubicBezTo>
                <a:cubicBezTo>
                  <a:pt x="2983" y="15270"/>
                  <a:pt x="4621" y="16846"/>
                  <a:pt x="6561" y="16890"/>
                </a:cubicBezTo>
                <a:cubicBezTo>
                  <a:pt x="5042" y="18353"/>
                  <a:pt x="3134" y="19225"/>
                  <a:pt x="1056" y="19225"/>
                </a:cubicBezTo>
                <a:cubicBezTo>
                  <a:pt x="700" y="19225"/>
                  <a:pt x="347" y="19197"/>
                  <a:pt x="0" y="19149"/>
                </a:cubicBezTo>
                <a:cubicBezTo>
                  <a:pt x="1963" y="20695"/>
                  <a:pt x="4290" y="21600"/>
                  <a:pt x="6791" y="21600"/>
                </a:cubicBezTo>
                <a:cubicBezTo>
                  <a:pt x="14943" y="21600"/>
                  <a:pt x="19401" y="13291"/>
                  <a:pt x="19401" y="6084"/>
                </a:cubicBezTo>
                <a:cubicBezTo>
                  <a:pt x="19401" y="5851"/>
                  <a:pt x="19396" y="5613"/>
                  <a:pt x="19388" y="5380"/>
                </a:cubicBezTo>
                <a:cubicBezTo>
                  <a:pt x="20253" y="4614"/>
                  <a:pt x="21005" y="3652"/>
                  <a:pt x="21600" y="2559"/>
                </a:cubicBezTo>
                <a:cubicBezTo>
                  <a:pt x="21600" y="2559"/>
                  <a:pt x="21600" y="2559"/>
                  <a:pt x="21600" y="2559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1167040" y="2901369"/>
            <a:ext cx="2227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You can write your name here.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67040" y="3289972"/>
            <a:ext cx="1928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Here you get a line.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Here you get another line.</a:t>
            </a:r>
          </a:p>
        </p:txBody>
      </p:sp>
      <p:sp>
        <p:nvSpPr>
          <p:cNvPr id="22" name="Shape 2836"/>
          <p:cNvSpPr/>
          <p:nvPr/>
        </p:nvSpPr>
        <p:spPr>
          <a:xfrm>
            <a:off x="1253375" y="4111804"/>
            <a:ext cx="223927" cy="162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kern="1200"/>
          </a:p>
        </p:txBody>
      </p:sp>
      <p:sp>
        <p:nvSpPr>
          <p:cNvPr id="15" name="TextBox 14"/>
          <p:cNvSpPr txBox="1"/>
          <p:nvPr/>
        </p:nvSpPr>
        <p:spPr>
          <a:xfrm>
            <a:off x="1638944" y="405628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Lato Light" charset="0"/>
                <a:ea typeface="Lato Light" charset="0"/>
                <a:cs typeface="Lato Light" charset="0"/>
              </a:rPr>
              <a:t>wwap@unesco.org</a:t>
            </a:r>
            <a:endParaRPr lang="en-US" sz="12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8944" y="437493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Lato Light" charset="0"/>
                <a:ea typeface="Lato Light" charset="0"/>
                <a:cs typeface="Lato Light" charset="0"/>
              </a:rPr>
              <a:t>@UNWWAPUNESCO</a:t>
            </a:r>
            <a:endParaRPr lang="en-US" sz="12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4" name="AutoShape 3"/>
          <p:cNvSpPr>
            <a:spLocks/>
          </p:cNvSpPr>
          <p:nvPr/>
        </p:nvSpPr>
        <p:spPr bwMode="auto">
          <a:xfrm>
            <a:off x="706489" y="450656"/>
            <a:ext cx="7731022" cy="862013"/>
          </a:xfrm>
          <a:custGeom>
            <a:avLst/>
            <a:gdLst>
              <a:gd name="T0" fmla="*/ 3154363 w 21600"/>
              <a:gd name="T1" fmla="*/ 1149350 h 21600"/>
              <a:gd name="T2" fmla="*/ 3154363 w 21600"/>
              <a:gd name="T3" fmla="*/ 1149350 h 21600"/>
              <a:gd name="T4" fmla="*/ 3154363 w 21600"/>
              <a:gd name="T5" fmla="*/ 1149350 h 21600"/>
              <a:gd name="T6" fmla="*/ 3154363 w 21600"/>
              <a:gd name="T7" fmla="*/ 1149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8255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825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Lato light"/>
                <a:cs typeface="Lato light"/>
              </a:rPr>
              <a:t>“In </a:t>
            </a:r>
            <a:r>
              <a:rPr lang="en-GB" sz="1600" i="1" dirty="0">
                <a:solidFill>
                  <a:schemeClr val="bg1">
                    <a:lumMod val="95000"/>
                  </a:schemeClr>
                </a:solidFill>
                <a:latin typeface="Lato light"/>
                <a:cs typeface="Lato light"/>
              </a:rPr>
              <a:t>a world where demands for freshwater are ever growing, and where limited water resources are increasingly stressed by over-abstraction, pollution and climate change, neglecting the opportunities arising from improved wastewater management is nothing less than unthinkable in the context of a circular </a:t>
            </a:r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Lato light"/>
                <a:cs typeface="Lato light"/>
              </a:rPr>
              <a:t>economy”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Lato light"/>
                <a:cs typeface="Lato light"/>
              </a:rPr>
              <a:t> </a:t>
            </a:r>
            <a:endParaRPr lang="en-GB" sz="1600" b="1" dirty="0">
              <a:solidFill>
                <a:schemeClr val="bg1">
                  <a:lumMod val="95000"/>
                </a:schemeClr>
              </a:solidFill>
              <a:latin typeface="Lato light"/>
              <a:cs typeface="Lato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90472" y="1623540"/>
            <a:ext cx="2762295" cy="3393692"/>
            <a:chOff x="5475751" y="1623540"/>
            <a:chExt cx="2762295" cy="3393692"/>
          </a:xfrm>
        </p:grpSpPr>
        <p:pic>
          <p:nvPicPr>
            <p:cNvPr id="4" name="Picture 3" descr="WWDR 2017 COVER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030" y="1623540"/>
              <a:ext cx="1991737" cy="2818558"/>
            </a:xfrm>
            <a:prstGeom prst="rect">
              <a:avLst/>
            </a:prstGeom>
            <a:ln w="19050" cmpd="sng">
              <a:solidFill>
                <a:srgbClr val="FFFFFF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943156" y="4513430"/>
              <a:ext cx="1827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Light" charset="0"/>
                  <a:ea typeface="Lato Light" charset="0"/>
                  <a:cs typeface="Lato Light" charset="0"/>
                </a:rPr>
                <a:t>Download the Report at: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75751" y="4740233"/>
              <a:ext cx="2762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Lato Light" charset="0"/>
                  <a:cs typeface="Lato regular"/>
                </a:rPr>
                <a:t>www.unesco.org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Lato Light" charset="0"/>
                  <a:cs typeface="Lato regular"/>
                </a:rPr>
                <a:t>/water/</a:t>
              </a:r>
              <a:r>
                <a:rPr lang="en-US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Lato Light" charset="0"/>
                  <a:cs typeface="Lato regular"/>
                </a:rPr>
                <a:t>wwap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Lato Light" charset="0"/>
                  <a:cs typeface="Lato regular"/>
                </a:rPr>
                <a:t>/</a:t>
              </a:r>
              <a:r>
                <a:rPr lang="en-US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Lato Light" charset="0"/>
                  <a:cs typeface="Lato regular"/>
                </a:rPr>
                <a:t>wwdr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Lato Light" charset="0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95587" y="1"/>
            <a:ext cx="2548413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6765487" y="1477638"/>
            <a:ext cx="2356100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800" b="1" spc="-50" dirty="0" smtClean="0">
                <a:solidFill>
                  <a:schemeClr val="bg1"/>
                </a:solidFill>
                <a:latin typeface="Bebas"/>
                <a:cs typeface="Bebas"/>
              </a:rPr>
              <a:t>accelerating  </a:t>
            </a:r>
            <a:r>
              <a:rPr lang="en-GB" sz="2800" b="1" spc="-50" dirty="0" smtClean="0">
                <a:solidFill>
                  <a:srgbClr val="DBB320"/>
                </a:solidFill>
                <a:latin typeface="Bebas"/>
                <a:cs typeface="Bebas"/>
              </a:rPr>
              <a:t>urbanization</a:t>
            </a:r>
            <a:endParaRPr lang="en-GB" sz="2800" b="1" spc="-50" dirty="0" smtClean="0">
              <a:solidFill>
                <a:schemeClr val="bg1"/>
              </a:solidFill>
              <a:latin typeface="Bebas"/>
              <a:cs typeface="Beba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502" y="476228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Source: Based on data from the World Bank (n. d.)</a:t>
            </a:r>
            <a:endParaRPr lang="en-GB" sz="1000" i="1" dirty="0">
              <a:solidFill>
                <a:srgbClr val="DBB320"/>
              </a:solidFill>
              <a:latin typeface="Lato regular"/>
              <a:cs typeface="Lato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684" y="2620865"/>
            <a:ext cx="2016905" cy="773289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Additional 2.3 billion   people living in cities   </a:t>
            </a: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by </a:t>
            </a:r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2050</a:t>
            </a:r>
            <a:endParaRPr lang="en-GB" sz="1600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  <p:sp>
        <p:nvSpPr>
          <p:cNvPr id="15" name="AutoShape 4"/>
          <p:cNvSpPr>
            <a:spLocks/>
          </p:cNvSpPr>
          <p:nvPr/>
        </p:nvSpPr>
        <p:spPr bwMode="auto">
          <a:xfrm>
            <a:off x="6850684" y="2457931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502" y="842239"/>
            <a:ext cx="24286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East Asia and Pacific (developing only)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502" y="1319767"/>
            <a:ext cx="24286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Europe and Central Asia (developing only)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97295"/>
            <a:ext cx="2622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Latin America and Caribbean (developing only)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274823"/>
            <a:ext cx="2622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Middle East and North Africa (developing only)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752351"/>
            <a:ext cx="2622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South Asia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229881"/>
            <a:ext cx="2622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Sub-Saharan (developing only)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3" name="Picture 2" descr="graph-THICKTHICK-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531" y="676912"/>
            <a:ext cx="3671168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3347" y="1905"/>
            <a:ext cx="671904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0" y="1905"/>
            <a:ext cx="2523347" cy="5143500"/>
          </a:xfrm>
          <a:prstGeom prst="rect">
            <a:avLst/>
          </a:prstGeom>
          <a:solidFill>
            <a:srgbClr val="313B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242443" y="1192232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>
                <a:solidFill>
                  <a:srgbClr val="DBB320"/>
                </a:solidFill>
                <a:latin typeface="Bebas"/>
                <a:cs typeface="Bebas"/>
              </a:rPr>
              <a:t>INCREASING</a:t>
            </a:r>
            <a:r>
              <a:rPr lang="en-GB" sz="3200" b="1" spc="-50" dirty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50" dirty="0" smtClean="0">
                <a:solidFill>
                  <a:srgbClr val="F2F2F2"/>
                </a:solidFill>
                <a:latin typeface="Bebas"/>
                <a:cs typeface="Bebas"/>
              </a:rPr>
              <a:t>WATER</a:t>
            </a:r>
          </a:p>
          <a:p>
            <a:r>
              <a:rPr lang="en-GB" sz="3200" b="1" spc="-50" dirty="0" smtClean="0">
                <a:solidFill>
                  <a:srgbClr val="F2F2F2"/>
                </a:solidFill>
                <a:latin typeface="Bebas"/>
                <a:cs typeface="Bebas"/>
              </a:rPr>
              <a:t>SCARCITY</a:t>
            </a:r>
            <a:endParaRPr lang="en-GB" sz="3200" b="1" spc="-50" dirty="0">
              <a:solidFill>
                <a:srgbClr val="F2F2F2"/>
              </a:solidFill>
              <a:latin typeface="Bebas"/>
              <a:cs typeface="Beb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585" y="2984007"/>
            <a:ext cx="2087773" cy="1368323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Two thirds of the world’s population currently live in areas that experience water scarcity for at least one month a year </a:t>
            </a: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278585" y="2809159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pic>
        <p:nvPicPr>
          <p:cNvPr id="2" name="Picture 1" descr="Figures from report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47" y="123987"/>
            <a:ext cx="8012656" cy="60104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16397" y="4778531"/>
            <a:ext cx="23281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dirty="0">
                <a:solidFill>
                  <a:srgbClr val="DBB320"/>
                </a:solidFill>
                <a:latin typeface="Lato"/>
                <a:cs typeface="Lato"/>
              </a:rPr>
              <a:t>Source: </a:t>
            </a:r>
            <a:r>
              <a:rPr lang="en-US" sz="1000" i="1" dirty="0" err="1">
                <a:solidFill>
                  <a:srgbClr val="DBB320"/>
                </a:solidFill>
                <a:latin typeface="Lato"/>
                <a:cs typeface="Lato"/>
              </a:rPr>
              <a:t>Mekonnen</a:t>
            </a:r>
            <a:r>
              <a:rPr lang="en-US" sz="1000" i="1" dirty="0">
                <a:solidFill>
                  <a:srgbClr val="DBB320"/>
                </a:solidFill>
                <a:latin typeface="Lato"/>
                <a:cs typeface="Lato"/>
              </a:rPr>
              <a:t> and Hoekstra (</a:t>
            </a:r>
            <a:r>
              <a:rPr lang="en-US" sz="1000" i="1" dirty="0" smtClean="0">
                <a:solidFill>
                  <a:srgbClr val="DBB320"/>
                </a:solidFill>
                <a:latin typeface="Lato"/>
                <a:cs typeface="Lato"/>
              </a:rPr>
              <a:t>2016)</a:t>
            </a:r>
            <a:endParaRPr lang="en-US" sz="1000" i="1" dirty="0">
              <a:solidFill>
                <a:srgbClr val="DBB320"/>
              </a:solidFill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172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t-130504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80832" cy="51454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6700" y="1905"/>
            <a:ext cx="2757300" cy="5143500"/>
          </a:xfrm>
          <a:prstGeom prst="rect">
            <a:avLst/>
          </a:prstGeom>
          <a:solidFill>
            <a:srgbClr val="414D5E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642718" y="1125393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>
                <a:solidFill>
                  <a:srgbClr val="DBB320"/>
                </a:solidFill>
                <a:latin typeface="Bebas"/>
                <a:cs typeface="Bebas"/>
              </a:rPr>
              <a:t>INCREASING</a:t>
            </a:r>
            <a:r>
              <a:rPr lang="en-GB" sz="3200" b="1" spc="-50" dirty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WATER</a:t>
            </a:r>
          </a:p>
          <a:p>
            <a:r>
              <a:rPr lang="en-GB" sz="3200" b="1" spc="-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SCARCITY</a:t>
            </a:r>
            <a:endParaRPr lang="en-GB" sz="3200" b="1" spc="-50" dirty="0">
              <a:solidFill>
                <a:schemeClr val="bg1">
                  <a:lumMod val="95000"/>
                </a:schemeClr>
              </a:solidFill>
              <a:latin typeface="Bebas"/>
              <a:cs typeface="Beb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8860" y="2917168"/>
            <a:ext cx="2269827" cy="92512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Climate change will exacerbate the frequency and severity of floods and droughts</a:t>
            </a:r>
            <a:endParaRPr lang="en-GB" sz="1600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6678860" y="2742320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 from report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52" y="-755198"/>
            <a:ext cx="9126571" cy="6845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81509" y="4634459"/>
            <a:ext cx="3096670" cy="1731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900" i="1" dirty="0">
                <a:solidFill>
                  <a:srgbClr val="DBB320"/>
                </a:solidFill>
                <a:latin typeface="Lato"/>
                <a:cs typeface="Lato"/>
              </a:rPr>
              <a:t>© CESR, University of Kassel, April 2016, WaterGAP3.1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1508" y="4862589"/>
            <a:ext cx="1966275" cy="1731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hr-HR" sz="900" i="1" dirty="0" smtClean="0">
                <a:solidFill>
                  <a:srgbClr val="DBB320"/>
                </a:solidFill>
                <a:latin typeface="Lato"/>
                <a:cs typeface="Lato"/>
              </a:rPr>
              <a:t>Source</a:t>
            </a:r>
            <a:r>
              <a:rPr lang="hr-HR" sz="900" i="1" dirty="0">
                <a:solidFill>
                  <a:srgbClr val="DBB320"/>
                </a:solidFill>
                <a:latin typeface="Lato"/>
                <a:cs typeface="Lato"/>
              </a:rPr>
              <a:t>: UNEP (</a:t>
            </a:r>
            <a:r>
              <a:rPr lang="hr-HR" sz="900" i="1" dirty="0" smtClean="0">
                <a:solidFill>
                  <a:srgbClr val="DBB320"/>
                </a:solidFill>
                <a:latin typeface="Lato"/>
                <a:cs typeface="Lato"/>
              </a:rPr>
              <a:t>2016)</a:t>
            </a:r>
            <a:endParaRPr lang="hr-HR" sz="900" i="1" dirty="0">
              <a:solidFill>
                <a:srgbClr val="DBB320"/>
              </a:solidFill>
              <a:latin typeface="Lato"/>
              <a:cs typeface="Lat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05"/>
            <a:ext cx="2757300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256018" y="988204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 smtClean="0">
                <a:solidFill>
                  <a:srgbClr val="DBB320"/>
                </a:solidFill>
                <a:latin typeface="Bebas"/>
                <a:cs typeface="Bebas"/>
              </a:rPr>
              <a:t>degradation</a:t>
            </a:r>
            <a:r>
              <a:rPr lang="en-GB" sz="3200" b="1" spc="-50" dirty="0" smtClean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50" dirty="0" smtClean="0">
                <a:solidFill>
                  <a:schemeClr val="bg1">
                    <a:lumMod val="95000"/>
                  </a:schemeClr>
                </a:solidFill>
                <a:latin typeface="Bebas"/>
                <a:cs typeface="Bebas"/>
              </a:rPr>
              <a:t>of  water quality</a:t>
            </a:r>
            <a:endParaRPr lang="en-GB" sz="3200" b="1" spc="-50" dirty="0">
              <a:solidFill>
                <a:schemeClr val="bg1">
                  <a:lumMod val="95000"/>
                </a:schemeClr>
              </a:solidFill>
              <a:latin typeface="Bebas"/>
              <a:cs typeface="Beb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60" y="2779979"/>
            <a:ext cx="2319958" cy="158992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Severe pathogen pollution affects around one-third of all river stretches in Latin America, Africa and Asia, putting the health of millions of people at risk </a:t>
            </a: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322044" y="2605131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" descr="0308_WVenvirophotos1-water-pollutions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9" name="Rectangle 8"/>
          <p:cNvSpPr/>
          <p:nvPr/>
        </p:nvSpPr>
        <p:spPr>
          <a:xfrm>
            <a:off x="6386700" y="1905"/>
            <a:ext cx="2757300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6746513" y="2808554"/>
            <a:ext cx="2319958" cy="1146724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smtClean="0">
                <a:solidFill>
                  <a:srgbClr val="F2F2F2"/>
                </a:solidFill>
                <a:latin typeface="Lato medium"/>
                <a:cs typeface="Lato medium"/>
              </a:rPr>
              <a:t>The quantity of wastewater produced and its overall pollution load are increasing worldwide</a:t>
            </a:r>
            <a:endParaRPr lang="en-GB" sz="1600" dirty="0">
              <a:solidFill>
                <a:srgbClr val="F2F2F2"/>
              </a:solidFill>
              <a:latin typeface="Lato medium"/>
              <a:cs typeface="Lato medium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6746513" y="2611293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2718" y="971346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 smtClean="0">
                <a:solidFill>
                  <a:srgbClr val="DBB320"/>
                </a:solidFill>
                <a:latin typeface="Bebas"/>
                <a:cs typeface="Bebas"/>
              </a:rPr>
              <a:t>more</a:t>
            </a:r>
            <a:r>
              <a:rPr lang="en-GB" sz="3200" b="1" spc="-50" dirty="0" smtClean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150" dirty="0" smtClean="0">
                <a:solidFill>
                  <a:srgbClr val="F2F2F2"/>
                </a:solidFill>
                <a:latin typeface="Bebas"/>
                <a:cs typeface="Bebas"/>
              </a:rPr>
              <a:t>wastewater</a:t>
            </a:r>
          </a:p>
          <a:p>
            <a:r>
              <a:rPr lang="en-GB" sz="3200" b="1" spc="-150" dirty="0" smtClean="0">
                <a:solidFill>
                  <a:srgbClr val="F2F2F2"/>
                </a:solidFill>
                <a:latin typeface="Bebas"/>
                <a:cs typeface="Bebas"/>
              </a:rPr>
              <a:t>Than    ever</a:t>
            </a:r>
            <a:endParaRPr lang="en-GB" sz="3200" b="1" spc="-150" dirty="0">
              <a:solidFill>
                <a:srgbClr val="F2F2F2"/>
              </a:solidFill>
              <a:latin typeface="Bebas"/>
              <a:cs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373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976210" y="2106393"/>
            <a:ext cx="1959057" cy="20390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E64E47"/>
                </a:solidFill>
                <a:latin typeface="Lato medium"/>
                <a:cs typeface="Lato medium"/>
              </a:rPr>
              <a:t>Municipal wastewater</a:t>
            </a:r>
            <a:endParaRPr lang="en-GB" sz="1100" dirty="0">
              <a:solidFill>
                <a:srgbClr val="E64E47"/>
              </a:solidFill>
              <a:latin typeface="Lato medium"/>
              <a:cs typeface="Lato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5912" y="2925518"/>
            <a:ext cx="1959057" cy="20390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B8C8CF"/>
                </a:solidFill>
                <a:latin typeface="Lato medium"/>
                <a:cs typeface="Lato medium"/>
              </a:rPr>
              <a:t>Municipal water consumption</a:t>
            </a:r>
            <a:endParaRPr lang="en-GB" sz="1100" dirty="0">
              <a:solidFill>
                <a:srgbClr val="B8C8CF"/>
              </a:solidFill>
              <a:latin typeface="Lato medium"/>
              <a:cs typeface="Lato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0695" y="3638438"/>
            <a:ext cx="1959057" cy="20390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548693"/>
                </a:solidFill>
                <a:latin typeface="Lato medium"/>
                <a:cs typeface="Lato medium"/>
              </a:rPr>
              <a:t>Agricultural drainage</a:t>
            </a:r>
            <a:endParaRPr lang="en-GB" sz="1100" dirty="0">
              <a:solidFill>
                <a:srgbClr val="548693"/>
              </a:solidFill>
              <a:latin typeface="Lato medium"/>
              <a:cs typeface="Lato medium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9080" y="456558"/>
            <a:ext cx="1959057" cy="373179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GB" sz="1100" dirty="0" smtClean="0">
                <a:solidFill>
                  <a:srgbClr val="2B2B31"/>
                </a:solidFill>
                <a:latin typeface="Lato medium"/>
                <a:cs typeface="Lato medium"/>
              </a:rPr>
              <a:t>Agricultural water consumption</a:t>
            </a:r>
            <a:endParaRPr lang="en-GB" sz="1100" dirty="0">
              <a:solidFill>
                <a:srgbClr val="2B2B31"/>
              </a:solidFill>
              <a:latin typeface="Lato medium"/>
              <a:cs typeface="Lato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05"/>
            <a:ext cx="2757300" cy="5143500"/>
          </a:xfrm>
          <a:prstGeom prst="rect">
            <a:avLst/>
          </a:prstGeom>
          <a:solidFill>
            <a:srgbClr val="313B4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3274493" y="4798610"/>
            <a:ext cx="5896851" cy="188513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Source: </a:t>
            </a:r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FAO, based 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on data from AQUASTAT (</a:t>
            </a:r>
            <a:r>
              <a:rPr lang="en-GB" sz="1000" i="1" dirty="0" err="1">
                <a:solidFill>
                  <a:srgbClr val="DBB320"/>
                </a:solidFill>
                <a:latin typeface="Lato regular"/>
                <a:cs typeface="Lato regular"/>
              </a:rPr>
              <a:t>n.d.a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.</a:t>
            </a:r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), 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Mateo-</a:t>
            </a:r>
            <a:r>
              <a:rPr lang="en-GB" sz="1000" i="1" dirty="0" err="1">
                <a:solidFill>
                  <a:srgbClr val="DBB320"/>
                </a:solidFill>
                <a:latin typeface="Lato regular"/>
                <a:cs typeface="Lato regular"/>
              </a:rPr>
              <a:t>Sagasta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 et al. (2015</a:t>
            </a:r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), 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and </a:t>
            </a:r>
            <a:r>
              <a:rPr lang="en-GB" sz="1000" i="1" dirty="0" err="1">
                <a:solidFill>
                  <a:srgbClr val="DBB320"/>
                </a:solidFill>
                <a:latin typeface="Lato regular"/>
                <a:cs typeface="Lato regular"/>
              </a:rPr>
              <a:t>Shiklomanov</a:t>
            </a:r>
            <a:r>
              <a:rPr lang="en-GB" sz="1000" i="1" dirty="0">
                <a:solidFill>
                  <a:srgbClr val="DBB320"/>
                </a:solidFill>
                <a:latin typeface="Lato regular"/>
                <a:cs typeface="Lato regular"/>
              </a:rPr>
              <a:t> (1999</a:t>
            </a:r>
            <a:r>
              <a:rPr lang="en-GB" sz="1000" i="1" dirty="0" smtClean="0">
                <a:solidFill>
                  <a:srgbClr val="DBB320"/>
                </a:solidFill>
                <a:latin typeface="Lato regular"/>
                <a:cs typeface="Lato regular"/>
              </a:rPr>
              <a:t>)</a:t>
            </a:r>
            <a:endParaRPr lang="en-GB" sz="1000" i="1" dirty="0">
              <a:solidFill>
                <a:srgbClr val="DBB320"/>
              </a:solidFill>
              <a:latin typeface="Lato regular"/>
              <a:cs typeface="Lato regula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168" y="924013"/>
            <a:ext cx="2356100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3200" b="1" spc="-50" dirty="0" smtClean="0">
                <a:solidFill>
                  <a:srgbClr val="DBB320"/>
                </a:solidFill>
                <a:latin typeface="Bebas"/>
                <a:cs typeface="Bebas"/>
              </a:rPr>
              <a:t>more</a:t>
            </a:r>
            <a:r>
              <a:rPr lang="en-GB" sz="3200" b="1" spc="-50" dirty="0" smtClean="0">
                <a:solidFill>
                  <a:srgbClr val="595959"/>
                </a:solidFill>
                <a:latin typeface="Bebas"/>
                <a:cs typeface="Bebas"/>
              </a:rPr>
              <a:t> </a:t>
            </a:r>
            <a:r>
              <a:rPr lang="en-GB" sz="3200" b="1" spc="-150" dirty="0" smtClean="0">
                <a:solidFill>
                  <a:srgbClr val="F2F2F2"/>
                </a:solidFill>
                <a:latin typeface="Bebas"/>
                <a:cs typeface="Bebas"/>
              </a:rPr>
              <a:t>wastewater</a:t>
            </a:r>
          </a:p>
          <a:p>
            <a:r>
              <a:rPr lang="en-GB" sz="3200" b="1" spc="-150" dirty="0" smtClean="0">
                <a:solidFill>
                  <a:srgbClr val="F2F2F2"/>
                </a:solidFill>
                <a:latin typeface="Bebas"/>
                <a:cs typeface="Bebas"/>
              </a:rPr>
              <a:t>Than    ever</a:t>
            </a:r>
            <a:endParaRPr lang="en-GB" sz="3200" b="1" spc="-150" dirty="0">
              <a:solidFill>
                <a:srgbClr val="F2F2F2"/>
              </a:solidFill>
              <a:latin typeface="Bebas"/>
              <a:cs typeface="Beba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723" y="2715788"/>
            <a:ext cx="2269827" cy="151195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GB" sz="1600" dirty="0">
                <a:solidFill>
                  <a:srgbClr val="F2F2F2"/>
                </a:solidFill>
                <a:latin typeface="Lato medium"/>
                <a:cs typeface="Lato medium"/>
              </a:rPr>
              <a:t>As the overall demand for water grows, the quantity of wastewater produced and its overall pollution load are increasing worldwide </a:t>
            </a:r>
          </a:p>
        </p:txBody>
      </p:sp>
      <p:sp>
        <p:nvSpPr>
          <p:cNvPr id="18" name="AutoShape 4"/>
          <p:cNvSpPr>
            <a:spLocks/>
          </p:cNvSpPr>
          <p:nvPr/>
        </p:nvSpPr>
        <p:spPr bwMode="auto">
          <a:xfrm>
            <a:off x="286017" y="2540940"/>
            <a:ext cx="847725" cy="28575"/>
          </a:xfrm>
          <a:custGeom>
            <a:avLst/>
            <a:gdLst>
              <a:gd name="T0" fmla="*/ 1130300 w 21600"/>
              <a:gd name="T1" fmla="*/ 38100 h 21600"/>
              <a:gd name="T2" fmla="*/ 1130300 w 21600"/>
              <a:gd name="T3" fmla="*/ 38100 h 21600"/>
              <a:gd name="T4" fmla="*/ 1130300 w 21600"/>
              <a:gd name="T5" fmla="*/ 38100 h 21600"/>
              <a:gd name="T6" fmla="*/ 1130300 w 21600"/>
              <a:gd name="T7" fmla="*/ 38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DBB320"/>
          </a:solidFill>
          <a:ln>
            <a:noFill/>
          </a:ln>
          <a:effectLst/>
          <a:extLst/>
        </p:spPr>
        <p:txBody>
          <a:bodyPr lIns="19050" tIns="19050" rIns="19050" bIns="19050" anchor="ctr"/>
          <a:lstStyle/>
          <a:p>
            <a:pPr algn="r" eaLnBrk="1">
              <a:lnSpc>
                <a:spcPct val="120000"/>
              </a:lnSpc>
              <a:defRPr/>
            </a:pPr>
            <a:endParaRPr lang="id-ID" dirty="0">
              <a:latin typeface="Roboto Light" panose="02000000000000000000" pitchFamily="2" charset="0"/>
            </a:endParaRPr>
          </a:p>
        </p:txBody>
      </p:sp>
      <p:pic>
        <p:nvPicPr>
          <p:cNvPr id="2" name="Picture 1" descr="Pie-chart-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69" y="815211"/>
            <a:ext cx="3952215" cy="3513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97833" y="1523225"/>
            <a:ext cx="1959057" cy="20390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54B88F"/>
                </a:solidFill>
                <a:latin typeface="Lato medium"/>
                <a:cs typeface="Lato medium"/>
              </a:rPr>
              <a:t>Industrial water consumption</a:t>
            </a:r>
            <a:endParaRPr lang="en-GB" sz="1100" dirty="0">
              <a:solidFill>
                <a:srgbClr val="54B88F"/>
              </a:solidFill>
              <a:latin typeface="Lato medium"/>
              <a:cs typeface="Lato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8495" y="924013"/>
            <a:ext cx="1959057" cy="203902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DBB320"/>
                </a:solidFill>
                <a:latin typeface="Lato medium"/>
                <a:cs typeface="Lato medium"/>
              </a:rPr>
              <a:t>Industrial wastewater</a:t>
            </a:r>
            <a:endParaRPr lang="en-GB" sz="1100" dirty="0">
              <a:solidFill>
                <a:srgbClr val="DBB320"/>
              </a:solidFill>
              <a:latin typeface="Lato medium"/>
              <a:cs typeface="Lato medium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85506" y="1971921"/>
            <a:ext cx="528487" cy="5284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45817" y="799709"/>
            <a:ext cx="528487" cy="5284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68700" y="3500619"/>
            <a:ext cx="528487" cy="5284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3356</TotalTime>
  <Words>1126</Words>
  <Application>Microsoft Office PowerPoint</Application>
  <PresentationFormat>On-screen Show (16:9)</PresentationFormat>
  <Paragraphs>195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Lato</vt:lpstr>
      <vt:lpstr>Lato medium</vt:lpstr>
      <vt:lpstr>Stencil</vt:lpstr>
      <vt:lpstr>MS PGothic</vt:lpstr>
      <vt:lpstr>Roboto Light</vt:lpstr>
      <vt:lpstr>Gill Sans</vt:lpstr>
      <vt:lpstr>Lato Black</vt:lpstr>
      <vt:lpstr>Calibri</vt:lpstr>
      <vt:lpstr>Bebas</vt:lpstr>
      <vt:lpstr>Bebas Neue</vt:lpstr>
      <vt:lpstr>Roboto</vt:lpstr>
      <vt:lpstr>Lato Light</vt:lpstr>
      <vt:lpstr>Lato regular</vt:lpstr>
      <vt:lpstr>Lato heavy</vt:lpstr>
      <vt:lpstr>Lato Light</vt:lpstr>
      <vt:lpstr>Lato bold</vt:lpstr>
      <vt:lpstr>Lato Black</vt:lpstr>
      <vt:lpstr>Arial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wastewater management generates social, environmental and economic benefits essential to achieving sustainable development </dc:title>
  <dc:creator>Tognasky</dc:creator>
  <cp:lastModifiedBy>Simona Gallese</cp:lastModifiedBy>
  <cp:revision>298</cp:revision>
  <dcterms:created xsi:type="dcterms:W3CDTF">2017-03-01T16:57:48Z</dcterms:created>
  <dcterms:modified xsi:type="dcterms:W3CDTF">2017-03-15T14:08:49Z</dcterms:modified>
</cp:coreProperties>
</file>