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57" r:id="rId6"/>
    <p:sldId id="258" r:id="rId7"/>
    <p:sldId id="259" r:id="rId8"/>
    <p:sldId id="260" r:id="rId9"/>
    <p:sldId id="261" r:id="rId10"/>
    <p:sldId id="262" r:id="rId11"/>
    <p:sldId id="263" r:id="rId12"/>
    <p:sldId id="264" r:id="rId13"/>
    <p:sldId id="265" r:id="rId14"/>
    <p:sldId id="267" r:id="rId15"/>
    <p:sldId id="2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437CC4BE-C08F-4CC1-A737-253F89A2FAF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275F1B0-A073-4C17-8E2E-CB85E1BC945E}">
      <dgm:prSet custT="1"/>
      <dgm:spPr/>
      <dgm:t>
        <a:bodyPr/>
        <a:lstStyle/>
        <a:p>
          <a:pPr>
            <a:lnSpc>
              <a:spcPct val="100000"/>
            </a:lnSpc>
          </a:pPr>
          <a:r>
            <a:rPr lang="en-US" sz="1600" dirty="0"/>
            <a:t>To expand the ICFFA’s current </a:t>
          </a:r>
          <a:r>
            <a:rPr lang="en-US" sz="1600" dirty="0" err="1"/>
            <a:t>seamoss</a:t>
          </a:r>
          <a:r>
            <a:rPr lang="en-US" sz="1600" dirty="0"/>
            <a:t> farm by increasing the number of plots</a:t>
          </a:r>
        </a:p>
      </dgm:t>
    </dgm:pt>
    <dgm:pt modelId="{D601AB5D-D7E5-4059-B8D9-7C85FEA00304}" type="parTrans" cxnId="{7F62BA2A-7CC2-4698-AEF1-A7BCFEA26BA7}">
      <dgm:prSet/>
      <dgm:spPr/>
      <dgm:t>
        <a:bodyPr/>
        <a:lstStyle/>
        <a:p>
          <a:endParaRPr lang="en-US"/>
        </a:p>
      </dgm:t>
    </dgm:pt>
    <dgm:pt modelId="{65447B7C-92E8-4765-AAB9-3A054FB4E0BE}" type="sibTrans" cxnId="{7F62BA2A-7CC2-4698-AEF1-A7BCFEA26BA7}">
      <dgm:prSet/>
      <dgm:spPr/>
      <dgm:t>
        <a:bodyPr/>
        <a:lstStyle/>
        <a:p>
          <a:endParaRPr lang="en-US"/>
        </a:p>
      </dgm:t>
    </dgm:pt>
    <dgm:pt modelId="{1ED03331-9BEA-4375-854D-E101D11E5DEA}">
      <dgm:prSet/>
      <dgm:spPr/>
      <dgm:t>
        <a:bodyPr/>
        <a:lstStyle/>
        <a:p>
          <a:pPr>
            <a:lnSpc>
              <a:spcPct val="100000"/>
            </a:lnSpc>
          </a:pPr>
          <a:r>
            <a:rPr lang="en-US" dirty="0"/>
            <a:t>To improve the quality and consistency of seamoss products (dried seamoss and drink) and ensure that products comply with the Bureau of Standards’ and Health </a:t>
          </a:r>
          <a:r>
            <a:rPr lang="en-TT" dirty="0"/>
            <a:t>Department’s requirements</a:t>
          </a:r>
          <a:endParaRPr lang="en-US" dirty="0"/>
        </a:p>
      </dgm:t>
    </dgm:pt>
    <dgm:pt modelId="{DA6274FD-7B52-4628-AA6E-5498B256B161}" type="parTrans" cxnId="{24BB719D-9276-4DFB-ACE0-2258EFE1ACD8}">
      <dgm:prSet/>
      <dgm:spPr/>
      <dgm:t>
        <a:bodyPr/>
        <a:lstStyle/>
        <a:p>
          <a:endParaRPr lang="en-US"/>
        </a:p>
      </dgm:t>
    </dgm:pt>
    <dgm:pt modelId="{01F6BC93-1D33-4746-A64F-F5F2CDE7AA65}" type="sibTrans" cxnId="{24BB719D-9276-4DFB-ACE0-2258EFE1ACD8}">
      <dgm:prSet/>
      <dgm:spPr/>
      <dgm:t>
        <a:bodyPr/>
        <a:lstStyle/>
        <a:p>
          <a:endParaRPr lang="en-US"/>
        </a:p>
      </dgm:t>
    </dgm:pt>
    <dgm:pt modelId="{B2E48860-8EDA-4763-A5EB-46CB4B40D78C}">
      <dgm:prSet/>
      <dgm:spPr/>
      <dgm:t>
        <a:bodyPr/>
        <a:lstStyle/>
        <a:p>
          <a:pPr>
            <a:lnSpc>
              <a:spcPct val="100000"/>
            </a:lnSpc>
          </a:pPr>
          <a:r>
            <a:rPr lang="en-US" dirty="0"/>
            <a:t>To build the capacity of ICFFA members in small and micro enterprise development and management and value-added processing</a:t>
          </a:r>
        </a:p>
      </dgm:t>
    </dgm:pt>
    <dgm:pt modelId="{D34305C6-CF71-4FDB-BCFD-6515741DED50}" type="parTrans" cxnId="{EB3B19A3-FBD7-48CE-A822-863FD5E5F751}">
      <dgm:prSet/>
      <dgm:spPr/>
      <dgm:t>
        <a:bodyPr/>
        <a:lstStyle/>
        <a:p>
          <a:endParaRPr lang="en-US"/>
        </a:p>
      </dgm:t>
    </dgm:pt>
    <dgm:pt modelId="{15D7F967-09F6-4F0C-ADFA-9B49386A7691}" type="sibTrans" cxnId="{EB3B19A3-FBD7-48CE-A822-863FD5E5F751}">
      <dgm:prSet/>
      <dgm:spPr/>
      <dgm:t>
        <a:bodyPr/>
        <a:lstStyle/>
        <a:p>
          <a:endParaRPr lang="en-US"/>
        </a:p>
      </dgm:t>
    </dgm:pt>
    <dgm:pt modelId="{01DE0721-9ABD-448A-8F61-5E1BE5C6E556}">
      <dgm:prSet/>
      <dgm:spPr/>
      <dgm:t>
        <a:bodyPr/>
        <a:lstStyle/>
        <a:p>
          <a:pPr>
            <a:lnSpc>
              <a:spcPct val="100000"/>
            </a:lnSpc>
          </a:pPr>
          <a:r>
            <a:rPr lang="en-US" dirty="0"/>
            <a:t>To upgrade the ICFFA’s current processing and storage facilities</a:t>
          </a:r>
        </a:p>
      </dgm:t>
    </dgm:pt>
    <dgm:pt modelId="{8B8D8869-A4B4-4A2D-B889-84EC675C4C9D}" type="parTrans" cxnId="{77D9859A-B071-40E9-A746-46DC6252119C}">
      <dgm:prSet/>
      <dgm:spPr/>
      <dgm:t>
        <a:bodyPr/>
        <a:lstStyle/>
        <a:p>
          <a:endParaRPr lang="en-US"/>
        </a:p>
      </dgm:t>
    </dgm:pt>
    <dgm:pt modelId="{211FF42A-BADF-4F3F-B28B-369E17ECE777}" type="sibTrans" cxnId="{77D9859A-B071-40E9-A746-46DC6252119C}">
      <dgm:prSet/>
      <dgm:spPr/>
      <dgm:t>
        <a:bodyPr/>
        <a:lstStyle/>
        <a:p>
          <a:endParaRPr lang="en-US"/>
        </a:p>
      </dgm:t>
    </dgm:pt>
    <dgm:pt modelId="{3266E2AF-18E0-40AE-AB36-F88954A56489}">
      <dgm:prSet/>
      <dgm:spPr/>
      <dgm:t>
        <a:bodyPr/>
        <a:lstStyle/>
        <a:p>
          <a:pPr>
            <a:lnSpc>
              <a:spcPct val="100000"/>
            </a:lnSpc>
          </a:pPr>
          <a:r>
            <a:rPr lang="en-US" dirty="0"/>
            <a:t>To improve marketing for ICFFA’s </a:t>
          </a:r>
          <a:r>
            <a:rPr lang="en-US" dirty="0" err="1"/>
            <a:t>seamoss</a:t>
          </a:r>
          <a:r>
            <a:rPr lang="en-US" dirty="0"/>
            <a:t> products</a:t>
          </a:r>
        </a:p>
      </dgm:t>
    </dgm:pt>
    <dgm:pt modelId="{63843B3C-01F6-4DFE-9063-1952F5A24C90}" type="parTrans" cxnId="{D84424BE-57FD-4BA6-A143-F9A694D01296}">
      <dgm:prSet/>
      <dgm:spPr/>
      <dgm:t>
        <a:bodyPr/>
        <a:lstStyle/>
        <a:p>
          <a:endParaRPr lang="en-US"/>
        </a:p>
      </dgm:t>
    </dgm:pt>
    <dgm:pt modelId="{B47BDC43-A98D-459B-A7EF-586981743D6C}" type="sibTrans" cxnId="{D84424BE-57FD-4BA6-A143-F9A694D01296}">
      <dgm:prSet/>
      <dgm:spPr/>
      <dgm:t>
        <a:bodyPr/>
        <a:lstStyle/>
        <a:p>
          <a:endParaRPr lang="en-US"/>
        </a:p>
      </dgm:t>
    </dgm:pt>
    <dgm:pt modelId="{BA92820A-468D-4E94-BB6F-23D0FE00AEE8}" type="pres">
      <dgm:prSet presAssocID="{437CC4BE-C08F-4CC1-A737-253F89A2FAF6}" presName="root" presStyleCnt="0">
        <dgm:presLayoutVars>
          <dgm:dir/>
          <dgm:resizeHandles val="exact"/>
        </dgm:presLayoutVars>
      </dgm:prSet>
      <dgm:spPr/>
    </dgm:pt>
    <dgm:pt modelId="{720E4381-CF09-4E6E-8158-8AE7A988C11F}" type="pres">
      <dgm:prSet presAssocID="{7275F1B0-A073-4C17-8E2E-CB85E1BC945E}" presName="compNode" presStyleCnt="0"/>
      <dgm:spPr/>
    </dgm:pt>
    <dgm:pt modelId="{F83ACC8A-DD45-4AC3-8619-59B2A22B34F3}" type="pres">
      <dgm:prSet presAssocID="{7275F1B0-A073-4C17-8E2E-CB85E1BC945E}" presName="bgRect" presStyleLbl="bgShp" presStyleIdx="0" presStyleCnt="5"/>
      <dgm:spPr/>
    </dgm:pt>
    <dgm:pt modelId="{D119EC14-E6D0-420E-ABB7-DF724A3C4432}" type="pres">
      <dgm:prSet presAssocID="{7275F1B0-A073-4C17-8E2E-CB85E1BC945E}" presName="iconRect" presStyleLbl="node1" presStyleIdx="0" presStyleCnt="5"/>
      <dgm:spPr>
        <a:solidFill>
          <a:schemeClr val="accent2"/>
        </a:solidFill>
        <a:ln>
          <a:noFill/>
        </a:ln>
      </dgm:spPr>
    </dgm:pt>
    <dgm:pt modelId="{60233BBD-D80E-4AFC-971D-340E1E2C489C}" type="pres">
      <dgm:prSet presAssocID="{7275F1B0-A073-4C17-8E2E-CB85E1BC945E}" presName="spaceRect" presStyleCnt="0"/>
      <dgm:spPr/>
    </dgm:pt>
    <dgm:pt modelId="{C39254F7-DF3E-4784-A41B-D91D330F8BF7}" type="pres">
      <dgm:prSet presAssocID="{7275F1B0-A073-4C17-8E2E-CB85E1BC945E}" presName="parTx" presStyleLbl="revTx" presStyleIdx="0" presStyleCnt="5">
        <dgm:presLayoutVars>
          <dgm:chMax val="0"/>
          <dgm:chPref val="0"/>
        </dgm:presLayoutVars>
      </dgm:prSet>
      <dgm:spPr/>
    </dgm:pt>
    <dgm:pt modelId="{DD98BE39-AAB7-4AD4-B350-B50A705C28E5}" type="pres">
      <dgm:prSet presAssocID="{65447B7C-92E8-4765-AAB9-3A054FB4E0BE}" presName="sibTrans" presStyleCnt="0"/>
      <dgm:spPr/>
    </dgm:pt>
    <dgm:pt modelId="{4BC2505C-96E3-4ED6-924D-B0CA77F602F1}" type="pres">
      <dgm:prSet presAssocID="{1ED03331-9BEA-4375-854D-E101D11E5DEA}" presName="compNode" presStyleCnt="0"/>
      <dgm:spPr/>
    </dgm:pt>
    <dgm:pt modelId="{265D7B79-F11C-4421-A115-FCC807646D9A}" type="pres">
      <dgm:prSet presAssocID="{1ED03331-9BEA-4375-854D-E101D11E5DEA}" presName="bgRect" presStyleLbl="bgShp" presStyleIdx="1" presStyleCnt="5"/>
      <dgm:spPr/>
    </dgm:pt>
    <dgm:pt modelId="{4D216A4D-B1E3-4479-A937-CB34C9C4CE00}" type="pres">
      <dgm:prSet presAssocID="{1ED03331-9BEA-4375-854D-E101D11E5DEA}" presName="iconRect" presStyleLbl="node1" presStyleIdx="1" presStyleCnt="5"/>
      <dgm:spPr>
        <a:noFill/>
      </dgm:spPr>
      <dgm:extLst>
        <a:ext uri="{E40237B7-FDA0-4F09-8148-C483321AD2D9}">
          <dgm14:cNvPr xmlns:dgm14="http://schemas.microsoft.com/office/drawing/2010/diagram" id="0" name="" descr="Scientist"/>
        </a:ext>
      </dgm:extLst>
    </dgm:pt>
    <dgm:pt modelId="{74186CC4-E550-429A-879D-BCE0E27000F8}" type="pres">
      <dgm:prSet presAssocID="{1ED03331-9BEA-4375-854D-E101D11E5DEA}" presName="spaceRect" presStyleCnt="0"/>
      <dgm:spPr/>
    </dgm:pt>
    <dgm:pt modelId="{B3329925-68B7-4A8B-82C7-9BEADB29E994}" type="pres">
      <dgm:prSet presAssocID="{1ED03331-9BEA-4375-854D-E101D11E5DEA}" presName="parTx" presStyleLbl="revTx" presStyleIdx="1" presStyleCnt="5">
        <dgm:presLayoutVars>
          <dgm:chMax val="0"/>
          <dgm:chPref val="0"/>
        </dgm:presLayoutVars>
      </dgm:prSet>
      <dgm:spPr/>
    </dgm:pt>
    <dgm:pt modelId="{41AB0735-5053-4B3A-8394-55123C56B9E2}" type="pres">
      <dgm:prSet presAssocID="{01F6BC93-1D33-4746-A64F-F5F2CDE7AA65}" presName="sibTrans" presStyleCnt="0"/>
      <dgm:spPr/>
    </dgm:pt>
    <dgm:pt modelId="{5E449120-D03F-4ABC-A9A9-349D1EB28105}" type="pres">
      <dgm:prSet presAssocID="{B2E48860-8EDA-4763-A5EB-46CB4B40D78C}" presName="compNode" presStyleCnt="0"/>
      <dgm:spPr/>
    </dgm:pt>
    <dgm:pt modelId="{D195124A-A808-49A8-A180-10835589362A}" type="pres">
      <dgm:prSet presAssocID="{B2E48860-8EDA-4763-A5EB-46CB4B40D78C}" presName="bgRect" presStyleLbl="bgShp" presStyleIdx="2" presStyleCnt="5"/>
      <dgm:spPr>
        <a:solidFill>
          <a:srgbClr val="FFC000"/>
        </a:solidFill>
      </dgm:spPr>
    </dgm:pt>
    <dgm:pt modelId="{CD85F8B7-3EC1-46C8-894C-6A9DB6977E05}" type="pres">
      <dgm:prSet presAssocID="{B2E48860-8EDA-4763-A5EB-46CB4B40D78C}" presName="iconRect" presStyleLbl="node1" presStyleIdx="2" presStyleCnt="5"/>
      <dgm:spPr>
        <a:solidFill>
          <a:schemeClr val="accent4"/>
        </a:solidFill>
        <a:ln>
          <a:noFill/>
        </a:ln>
      </dgm:spPr>
    </dgm:pt>
    <dgm:pt modelId="{84D20ED5-2F85-4A10-822B-2B824A5ADB85}" type="pres">
      <dgm:prSet presAssocID="{B2E48860-8EDA-4763-A5EB-46CB4B40D78C}" presName="spaceRect" presStyleCnt="0"/>
      <dgm:spPr/>
    </dgm:pt>
    <dgm:pt modelId="{AB88A668-0A4F-4222-B647-F8CBDEEFC1D0}" type="pres">
      <dgm:prSet presAssocID="{B2E48860-8EDA-4763-A5EB-46CB4B40D78C}" presName="parTx" presStyleLbl="revTx" presStyleIdx="2" presStyleCnt="5">
        <dgm:presLayoutVars>
          <dgm:chMax val="0"/>
          <dgm:chPref val="0"/>
        </dgm:presLayoutVars>
      </dgm:prSet>
      <dgm:spPr/>
    </dgm:pt>
    <dgm:pt modelId="{9D541C03-71E0-4B6A-B352-D53919CCE441}" type="pres">
      <dgm:prSet presAssocID="{15D7F967-09F6-4F0C-ADFA-9B49386A7691}" presName="sibTrans" presStyleCnt="0"/>
      <dgm:spPr/>
    </dgm:pt>
    <dgm:pt modelId="{01F4833E-1073-408C-A4E2-891DC8EB3643}" type="pres">
      <dgm:prSet presAssocID="{01DE0721-9ABD-448A-8F61-5E1BE5C6E556}" presName="compNode" presStyleCnt="0"/>
      <dgm:spPr/>
    </dgm:pt>
    <dgm:pt modelId="{E2D7A1DE-A8E5-4B30-9CF9-2B39C6E16500}" type="pres">
      <dgm:prSet presAssocID="{01DE0721-9ABD-448A-8F61-5E1BE5C6E556}" presName="bgRect" presStyleLbl="bgShp" presStyleIdx="3" presStyleCnt="5"/>
      <dgm:spPr/>
    </dgm:pt>
    <dgm:pt modelId="{DD47BFEF-2D82-46CA-ACE2-FADE1D45215E}" type="pres">
      <dgm:prSet presAssocID="{01DE0721-9ABD-448A-8F61-5E1BE5C6E556}" presName="iconRect" presStyleLbl="node1" presStyleIdx="3" presStyleCnt="5"/>
      <dgm:spPr>
        <a:solidFill>
          <a:schemeClr val="accent5"/>
        </a:solidFill>
        <a:ln>
          <a:noFill/>
        </a:ln>
      </dgm:spPr>
    </dgm:pt>
    <dgm:pt modelId="{0CE9077B-597D-4CF4-90EB-FEE24A068566}" type="pres">
      <dgm:prSet presAssocID="{01DE0721-9ABD-448A-8F61-5E1BE5C6E556}" presName="spaceRect" presStyleCnt="0"/>
      <dgm:spPr/>
    </dgm:pt>
    <dgm:pt modelId="{4890BD2B-49D3-4565-889D-E6C4130219FA}" type="pres">
      <dgm:prSet presAssocID="{01DE0721-9ABD-448A-8F61-5E1BE5C6E556}" presName="parTx" presStyleLbl="revTx" presStyleIdx="3" presStyleCnt="5">
        <dgm:presLayoutVars>
          <dgm:chMax val="0"/>
          <dgm:chPref val="0"/>
        </dgm:presLayoutVars>
      </dgm:prSet>
      <dgm:spPr/>
    </dgm:pt>
    <dgm:pt modelId="{A1E03451-F06A-4376-AA36-ABE463DCCDCD}" type="pres">
      <dgm:prSet presAssocID="{211FF42A-BADF-4F3F-B28B-369E17ECE777}" presName="sibTrans" presStyleCnt="0"/>
      <dgm:spPr/>
    </dgm:pt>
    <dgm:pt modelId="{8938A42C-436A-4B23-8CD1-7DE7EC6DDABE}" type="pres">
      <dgm:prSet presAssocID="{3266E2AF-18E0-40AE-AB36-F88954A56489}" presName="compNode" presStyleCnt="0"/>
      <dgm:spPr/>
    </dgm:pt>
    <dgm:pt modelId="{8E18789C-462E-40B7-8E2F-73D606938EFC}" type="pres">
      <dgm:prSet presAssocID="{3266E2AF-18E0-40AE-AB36-F88954A56489}" presName="bgRect" presStyleLbl="bgShp" presStyleIdx="4" presStyleCnt="5"/>
      <dgm:spPr/>
    </dgm:pt>
    <dgm:pt modelId="{59274C10-0536-4CDD-8643-C1DF31343A18}" type="pres">
      <dgm:prSet presAssocID="{3266E2AF-18E0-40AE-AB36-F88954A56489}" presName="iconRect" presStyleLbl="node1" presStyleIdx="4" presStyleCnt="5"/>
      <dgm:spPr>
        <a:solidFill>
          <a:schemeClr val="accent6"/>
        </a:solidFill>
        <a:ln>
          <a:noFill/>
        </a:ln>
      </dgm:spPr>
    </dgm:pt>
    <dgm:pt modelId="{18268DF6-32DA-48C9-B5FB-A58CA9290CFB}" type="pres">
      <dgm:prSet presAssocID="{3266E2AF-18E0-40AE-AB36-F88954A56489}" presName="spaceRect" presStyleCnt="0"/>
      <dgm:spPr/>
    </dgm:pt>
    <dgm:pt modelId="{B7A01DF7-B9BA-4813-A24F-97BDE771A020}" type="pres">
      <dgm:prSet presAssocID="{3266E2AF-18E0-40AE-AB36-F88954A56489}" presName="parTx" presStyleLbl="revTx" presStyleIdx="4" presStyleCnt="5">
        <dgm:presLayoutVars>
          <dgm:chMax val="0"/>
          <dgm:chPref val="0"/>
        </dgm:presLayoutVars>
      </dgm:prSet>
      <dgm:spPr/>
    </dgm:pt>
  </dgm:ptLst>
  <dgm:cxnLst>
    <dgm:cxn modelId="{6EAE0319-A29C-4E02-B81A-E8463589845C}" type="presOf" srcId="{01DE0721-9ABD-448A-8F61-5E1BE5C6E556}" destId="{4890BD2B-49D3-4565-889D-E6C4130219FA}" srcOrd="0" destOrd="0" presId="urn:microsoft.com/office/officeart/2018/2/layout/IconVerticalSolidList"/>
    <dgm:cxn modelId="{7F62BA2A-7CC2-4698-AEF1-A7BCFEA26BA7}" srcId="{437CC4BE-C08F-4CC1-A737-253F89A2FAF6}" destId="{7275F1B0-A073-4C17-8E2E-CB85E1BC945E}" srcOrd="0" destOrd="0" parTransId="{D601AB5D-D7E5-4059-B8D9-7C85FEA00304}" sibTransId="{65447B7C-92E8-4765-AAB9-3A054FB4E0BE}"/>
    <dgm:cxn modelId="{E3E4466C-27C8-44F5-BF8E-E56C498FBD8D}" type="presOf" srcId="{7275F1B0-A073-4C17-8E2E-CB85E1BC945E}" destId="{C39254F7-DF3E-4784-A41B-D91D330F8BF7}" srcOrd="0" destOrd="0" presId="urn:microsoft.com/office/officeart/2018/2/layout/IconVerticalSolidList"/>
    <dgm:cxn modelId="{A0888A5A-4F57-486B-80BB-479C109074D3}" type="presOf" srcId="{437CC4BE-C08F-4CC1-A737-253F89A2FAF6}" destId="{BA92820A-468D-4E94-BB6F-23D0FE00AEE8}" srcOrd="0" destOrd="0" presId="urn:microsoft.com/office/officeart/2018/2/layout/IconVerticalSolidList"/>
    <dgm:cxn modelId="{14F8549A-1C6B-4A81-8C79-E66BAF00A617}" type="presOf" srcId="{1ED03331-9BEA-4375-854D-E101D11E5DEA}" destId="{B3329925-68B7-4A8B-82C7-9BEADB29E994}" srcOrd="0" destOrd="0" presId="urn:microsoft.com/office/officeart/2018/2/layout/IconVerticalSolidList"/>
    <dgm:cxn modelId="{77D9859A-B071-40E9-A746-46DC6252119C}" srcId="{437CC4BE-C08F-4CC1-A737-253F89A2FAF6}" destId="{01DE0721-9ABD-448A-8F61-5E1BE5C6E556}" srcOrd="3" destOrd="0" parTransId="{8B8D8869-A4B4-4A2D-B889-84EC675C4C9D}" sibTransId="{211FF42A-BADF-4F3F-B28B-369E17ECE777}"/>
    <dgm:cxn modelId="{DBC8179B-1AB1-4910-9EBA-1703E2079F1B}" type="presOf" srcId="{B2E48860-8EDA-4763-A5EB-46CB4B40D78C}" destId="{AB88A668-0A4F-4222-B647-F8CBDEEFC1D0}" srcOrd="0" destOrd="0" presId="urn:microsoft.com/office/officeart/2018/2/layout/IconVerticalSolidList"/>
    <dgm:cxn modelId="{24BB719D-9276-4DFB-ACE0-2258EFE1ACD8}" srcId="{437CC4BE-C08F-4CC1-A737-253F89A2FAF6}" destId="{1ED03331-9BEA-4375-854D-E101D11E5DEA}" srcOrd="1" destOrd="0" parTransId="{DA6274FD-7B52-4628-AA6E-5498B256B161}" sibTransId="{01F6BC93-1D33-4746-A64F-F5F2CDE7AA65}"/>
    <dgm:cxn modelId="{EB3B19A3-FBD7-48CE-A822-863FD5E5F751}" srcId="{437CC4BE-C08F-4CC1-A737-253F89A2FAF6}" destId="{B2E48860-8EDA-4763-A5EB-46CB4B40D78C}" srcOrd="2" destOrd="0" parTransId="{D34305C6-CF71-4FDB-BCFD-6515741DED50}" sibTransId="{15D7F967-09F6-4F0C-ADFA-9B49386A7691}"/>
    <dgm:cxn modelId="{D84424BE-57FD-4BA6-A143-F9A694D01296}" srcId="{437CC4BE-C08F-4CC1-A737-253F89A2FAF6}" destId="{3266E2AF-18E0-40AE-AB36-F88954A56489}" srcOrd="4" destOrd="0" parTransId="{63843B3C-01F6-4DFE-9063-1952F5A24C90}" sibTransId="{B47BDC43-A98D-459B-A7EF-586981743D6C}"/>
    <dgm:cxn modelId="{A33328DE-0A03-4DE0-BD6C-3FBE44DD745F}" type="presOf" srcId="{3266E2AF-18E0-40AE-AB36-F88954A56489}" destId="{B7A01DF7-B9BA-4813-A24F-97BDE771A020}" srcOrd="0" destOrd="0" presId="urn:microsoft.com/office/officeart/2018/2/layout/IconVerticalSolidList"/>
    <dgm:cxn modelId="{8D6B3508-5250-47C0-8ED3-762EF375E392}" type="presParOf" srcId="{BA92820A-468D-4E94-BB6F-23D0FE00AEE8}" destId="{720E4381-CF09-4E6E-8158-8AE7A988C11F}" srcOrd="0" destOrd="0" presId="urn:microsoft.com/office/officeart/2018/2/layout/IconVerticalSolidList"/>
    <dgm:cxn modelId="{53E34C6D-AC05-4E92-811F-A5A7079F6571}" type="presParOf" srcId="{720E4381-CF09-4E6E-8158-8AE7A988C11F}" destId="{F83ACC8A-DD45-4AC3-8619-59B2A22B34F3}" srcOrd="0" destOrd="0" presId="urn:microsoft.com/office/officeart/2018/2/layout/IconVerticalSolidList"/>
    <dgm:cxn modelId="{67DFE3CE-623A-40FA-8FEE-C7C5E3AF9AE9}" type="presParOf" srcId="{720E4381-CF09-4E6E-8158-8AE7A988C11F}" destId="{D119EC14-E6D0-420E-ABB7-DF724A3C4432}" srcOrd="1" destOrd="0" presId="urn:microsoft.com/office/officeart/2018/2/layout/IconVerticalSolidList"/>
    <dgm:cxn modelId="{B39EBCF6-E3F2-4264-9112-3928DBD4629B}" type="presParOf" srcId="{720E4381-CF09-4E6E-8158-8AE7A988C11F}" destId="{60233BBD-D80E-4AFC-971D-340E1E2C489C}" srcOrd="2" destOrd="0" presId="urn:microsoft.com/office/officeart/2018/2/layout/IconVerticalSolidList"/>
    <dgm:cxn modelId="{0FBFF9FD-6E4F-4D9B-812E-44BB32E56CAD}" type="presParOf" srcId="{720E4381-CF09-4E6E-8158-8AE7A988C11F}" destId="{C39254F7-DF3E-4784-A41B-D91D330F8BF7}" srcOrd="3" destOrd="0" presId="urn:microsoft.com/office/officeart/2018/2/layout/IconVerticalSolidList"/>
    <dgm:cxn modelId="{6CDA25BB-7E8C-4DBE-AD6D-CA138BEF4CC0}" type="presParOf" srcId="{BA92820A-468D-4E94-BB6F-23D0FE00AEE8}" destId="{DD98BE39-AAB7-4AD4-B350-B50A705C28E5}" srcOrd="1" destOrd="0" presId="urn:microsoft.com/office/officeart/2018/2/layout/IconVerticalSolidList"/>
    <dgm:cxn modelId="{17FDFE52-6CC8-46E1-A8B7-A1190848E17E}" type="presParOf" srcId="{BA92820A-468D-4E94-BB6F-23D0FE00AEE8}" destId="{4BC2505C-96E3-4ED6-924D-B0CA77F602F1}" srcOrd="2" destOrd="0" presId="urn:microsoft.com/office/officeart/2018/2/layout/IconVerticalSolidList"/>
    <dgm:cxn modelId="{F544F132-8C1B-4012-A1C9-2D6828F48584}" type="presParOf" srcId="{4BC2505C-96E3-4ED6-924D-B0CA77F602F1}" destId="{265D7B79-F11C-4421-A115-FCC807646D9A}" srcOrd="0" destOrd="0" presId="urn:microsoft.com/office/officeart/2018/2/layout/IconVerticalSolidList"/>
    <dgm:cxn modelId="{8C953191-2753-4FCA-BE36-F4F7784D9717}" type="presParOf" srcId="{4BC2505C-96E3-4ED6-924D-B0CA77F602F1}" destId="{4D216A4D-B1E3-4479-A937-CB34C9C4CE00}" srcOrd="1" destOrd="0" presId="urn:microsoft.com/office/officeart/2018/2/layout/IconVerticalSolidList"/>
    <dgm:cxn modelId="{20858077-7C86-4BFE-83FB-6E3E4BCA295B}" type="presParOf" srcId="{4BC2505C-96E3-4ED6-924D-B0CA77F602F1}" destId="{74186CC4-E550-429A-879D-BCE0E27000F8}" srcOrd="2" destOrd="0" presId="urn:microsoft.com/office/officeart/2018/2/layout/IconVerticalSolidList"/>
    <dgm:cxn modelId="{FDD7ACF7-10CA-4A8E-A14F-0947762C693D}" type="presParOf" srcId="{4BC2505C-96E3-4ED6-924D-B0CA77F602F1}" destId="{B3329925-68B7-4A8B-82C7-9BEADB29E994}" srcOrd="3" destOrd="0" presId="urn:microsoft.com/office/officeart/2018/2/layout/IconVerticalSolidList"/>
    <dgm:cxn modelId="{D7FE1898-2B50-4A1B-B0DF-97ADDCAB7A81}" type="presParOf" srcId="{BA92820A-468D-4E94-BB6F-23D0FE00AEE8}" destId="{41AB0735-5053-4B3A-8394-55123C56B9E2}" srcOrd="3" destOrd="0" presId="urn:microsoft.com/office/officeart/2018/2/layout/IconVerticalSolidList"/>
    <dgm:cxn modelId="{7C25EF6B-D6EF-4D6A-B2AE-1EB635EC6F54}" type="presParOf" srcId="{BA92820A-468D-4E94-BB6F-23D0FE00AEE8}" destId="{5E449120-D03F-4ABC-A9A9-349D1EB28105}" srcOrd="4" destOrd="0" presId="urn:microsoft.com/office/officeart/2018/2/layout/IconVerticalSolidList"/>
    <dgm:cxn modelId="{B89ADD9D-2CA0-4088-86A4-1AECD4DA4733}" type="presParOf" srcId="{5E449120-D03F-4ABC-A9A9-349D1EB28105}" destId="{D195124A-A808-49A8-A180-10835589362A}" srcOrd="0" destOrd="0" presId="urn:microsoft.com/office/officeart/2018/2/layout/IconVerticalSolidList"/>
    <dgm:cxn modelId="{7DC0EEB0-B1F0-4DA7-8643-148A653922BF}" type="presParOf" srcId="{5E449120-D03F-4ABC-A9A9-349D1EB28105}" destId="{CD85F8B7-3EC1-46C8-894C-6A9DB6977E05}" srcOrd="1" destOrd="0" presId="urn:microsoft.com/office/officeart/2018/2/layout/IconVerticalSolidList"/>
    <dgm:cxn modelId="{CDD900B7-40B0-44A0-B7C6-2AD3B54C3D4E}" type="presParOf" srcId="{5E449120-D03F-4ABC-A9A9-349D1EB28105}" destId="{84D20ED5-2F85-4A10-822B-2B824A5ADB85}" srcOrd="2" destOrd="0" presId="urn:microsoft.com/office/officeart/2018/2/layout/IconVerticalSolidList"/>
    <dgm:cxn modelId="{F0DBB257-B981-4C22-9BAE-6F946001F5CE}" type="presParOf" srcId="{5E449120-D03F-4ABC-A9A9-349D1EB28105}" destId="{AB88A668-0A4F-4222-B647-F8CBDEEFC1D0}" srcOrd="3" destOrd="0" presId="urn:microsoft.com/office/officeart/2018/2/layout/IconVerticalSolidList"/>
    <dgm:cxn modelId="{7EC9FD03-6B24-4290-BC3C-788B35C775CA}" type="presParOf" srcId="{BA92820A-468D-4E94-BB6F-23D0FE00AEE8}" destId="{9D541C03-71E0-4B6A-B352-D53919CCE441}" srcOrd="5" destOrd="0" presId="urn:microsoft.com/office/officeart/2018/2/layout/IconVerticalSolidList"/>
    <dgm:cxn modelId="{2A5118FC-4597-46F8-AD98-56FB921EAAB7}" type="presParOf" srcId="{BA92820A-468D-4E94-BB6F-23D0FE00AEE8}" destId="{01F4833E-1073-408C-A4E2-891DC8EB3643}" srcOrd="6" destOrd="0" presId="urn:microsoft.com/office/officeart/2018/2/layout/IconVerticalSolidList"/>
    <dgm:cxn modelId="{E2A4D55C-68E8-4429-890A-8DA8AD2AA9DE}" type="presParOf" srcId="{01F4833E-1073-408C-A4E2-891DC8EB3643}" destId="{E2D7A1DE-A8E5-4B30-9CF9-2B39C6E16500}" srcOrd="0" destOrd="0" presId="urn:microsoft.com/office/officeart/2018/2/layout/IconVerticalSolidList"/>
    <dgm:cxn modelId="{E6153D5D-541F-4D52-B45B-48069B9F3058}" type="presParOf" srcId="{01F4833E-1073-408C-A4E2-891DC8EB3643}" destId="{DD47BFEF-2D82-46CA-ACE2-FADE1D45215E}" srcOrd="1" destOrd="0" presId="urn:microsoft.com/office/officeart/2018/2/layout/IconVerticalSolidList"/>
    <dgm:cxn modelId="{3FA0CF5C-002F-4D27-AC0B-126BADA8A7C4}" type="presParOf" srcId="{01F4833E-1073-408C-A4E2-891DC8EB3643}" destId="{0CE9077B-597D-4CF4-90EB-FEE24A068566}" srcOrd="2" destOrd="0" presId="urn:microsoft.com/office/officeart/2018/2/layout/IconVerticalSolidList"/>
    <dgm:cxn modelId="{46F82CDD-E81D-4879-B28E-5A96FE800367}" type="presParOf" srcId="{01F4833E-1073-408C-A4E2-891DC8EB3643}" destId="{4890BD2B-49D3-4565-889D-E6C4130219FA}" srcOrd="3" destOrd="0" presId="urn:microsoft.com/office/officeart/2018/2/layout/IconVerticalSolidList"/>
    <dgm:cxn modelId="{7000D1E6-8751-463D-A887-52DC0F337DE6}" type="presParOf" srcId="{BA92820A-468D-4E94-BB6F-23D0FE00AEE8}" destId="{A1E03451-F06A-4376-AA36-ABE463DCCDCD}" srcOrd="7" destOrd="0" presId="urn:microsoft.com/office/officeart/2018/2/layout/IconVerticalSolidList"/>
    <dgm:cxn modelId="{5529F395-4859-4AAD-8546-3F3584EBE688}" type="presParOf" srcId="{BA92820A-468D-4E94-BB6F-23D0FE00AEE8}" destId="{8938A42C-436A-4B23-8CD1-7DE7EC6DDABE}" srcOrd="8" destOrd="0" presId="urn:microsoft.com/office/officeart/2018/2/layout/IconVerticalSolidList"/>
    <dgm:cxn modelId="{50855C1B-BAFD-462A-AA5D-1AE93D0E637A}" type="presParOf" srcId="{8938A42C-436A-4B23-8CD1-7DE7EC6DDABE}" destId="{8E18789C-462E-40B7-8E2F-73D606938EFC}" srcOrd="0" destOrd="0" presId="urn:microsoft.com/office/officeart/2018/2/layout/IconVerticalSolidList"/>
    <dgm:cxn modelId="{5DAA4B91-9AFA-4B17-9302-D554130D85CE}" type="presParOf" srcId="{8938A42C-436A-4B23-8CD1-7DE7EC6DDABE}" destId="{59274C10-0536-4CDD-8643-C1DF31343A18}" srcOrd="1" destOrd="0" presId="urn:microsoft.com/office/officeart/2018/2/layout/IconVerticalSolidList"/>
    <dgm:cxn modelId="{868C6BF8-AAB2-4F31-A3A5-8DA6954F8990}" type="presParOf" srcId="{8938A42C-436A-4B23-8CD1-7DE7EC6DDABE}" destId="{18268DF6-32DA-48C9-B5FB-A58CA9290CFB}" srcOrd="2" destOrd="0" presId="urn:microsoft.com/office/officeart/2018/2/layout/IconVerticalSolidList"/>
    <dgm:cxn modelId="{088752AD-8609-4DC8-A44C-C68E4DE70FD3}" type="presParOf" srcId="{8938A42C-436A-4B23-8CD1-7DE7EC6DDABE}" destId="{B7A01DF7-B9BA-4813-A24F-97BDE771A02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ACC8A-DD45-4AC3-8619-59B2A22B34F3}">
      <dsp:nvSpPr>
        <dsp:cNvPr id="0" name=""/>
        <dsp:cNvSpPr/>
      </dsp:nvSpPr>
      <dsp:spPr>
        <a:xfrm>
          <a:off x="0" y="4069"/>
          <a:ext cx="6143752" cy="86690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19EC14-E6D0-420E-ABB7-DF724A3C4432}">
      <dsp:nvSpPr>
        <dsp:cNvPr id="0" name=""/>
        <dsp:cNvSpPr/>
      </dsp:nvSpPr>
      <dsp:spPr>
        <a:xfrm>
          <a:off x="262237" y="199122"/>
          <a:ext cx="476795" cy="476795"/>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9254F7-DF3E-4784-A41B-D91D330F8BF7}">
      <dsp:nvSpPr>
        <dsp:cNvPr id="0" name=""/>
        <dsp:cNvSpPr/>
      </dsp:nvSpPr>
      <dsp:spPr>
        <a:xfrm>
          <a:off x="1001270" y="4069"/>
          <a:ext cx="5142481" cy="866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47" tIns="91747" rIns="91747" bIns="91747" numCol="1" spcCol="1270" anchor="ctr" anchorCtr="0">
          <a:noAutofit/>
        </a:bodyPr>
        <a:lstStyle/>
        <a:p>
          <a:pPr marL="0" lvl="0" indent="0" algn="l" defTabSz="711200">
            <a:lnSpc>
              <a:spcPct val="100000"/>
            </a:lnSpc>
            <a:spcBef>
              <a:spcPct val="0"/>
            </a:spcBef>
            <a:spcAft>
              <a:spcPct val="35000"/>
            </a:spcAft>
            <a:buNone/>
          </a:pPr>
          <a:r>
            <a:rPr lang="en-US" sz="1600" kern="1200" dirty="0"/>
            <a:t>To expand the ICFFA’s current </a:t>
          </a:r>
          <a:r>
            <a:rPr lang="en-US" sz="1600" kern="1200" dirty="0" err="1"/>
            <a:t>seamoss</a:t>
          </a:r>
          <a:r>
            <a:rPr lang="en-US" sz="1600" kern="1200" dirty="0"/>
            <a:t> farm by increasing the number of plots</a:t>
          </a:r>
        </a:p>
      </dsp:txBody>
      <dsp:txXfrm>
        <a:off x="1001270" y="4069"/>
        <a:ext cx="5142481" cy="866900"/>
      </dsp:txXfrm>
    </dsp:sp>
    <dsp:sp modelId="{265D7B79-F11C-4421-A115-FCC807646D9A}">
      <dsp:nvSpPr>
        <dsp:cNvPr id="0" name=""/>
        <dsp:cNvSpPr/>
      </dsp:nvSpPr>
      <dsp:spPr>
        <a:xfrm>
          <a:off x="0" y="1087695"/>
          <a:ext cx="6143752" cy="86690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216A4D-B1E3-4479-A937-CB34C9C4CE00}">
      <dsp:nvSpPr>
        <dsp:cNvPr id="0" name=""/>
        <dsp:cNvSpPr/>
      </dsp:nvSpPr>
      <dsp:spPr>
        <a:xfrm>
          <a:off x="262237" y="1282748"/>
          <a:ext cx="476795" cy="476795"/>
        </a:xfrm>
        <a:prstGeom prst="rect">
          <a:avLst/>
        </a:prstGeom>
        <a:no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329925-68B7-4A8B-82C7-9BEADB29E994}">
      <dsp:nvSpPr>
        <dsp:cNvPr id="0" name=""/>
        <dsp:cNvSpPr/>
      </dsp:nvSpPr>
      <dsp:spPr>
        <a:xfrm>
          <a:off x="1001270" y="1087695"/>
          <a:ext cx="5142481" cy="866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47" tIns="91747" rIns="91747" bIns="91747" numCol="1" spcCol="1270" anchor="ctr" anchorCtr="0">
          <a:noAutofit/>
        </a:bodyPr>
        <a:lstStyle/>
        <a:p>
          <a:pPr marL="0" lvl="0" indent="0" algn="l" defTabSz="622300">
            <a:lnSpc>
              <a:spcPct val="100000"/>
            </a:lnSpc>
            <a:spcBef>
              <a:spcPct val="0"/>
            </a:spcBef>
            <a:spcAft>
              <a:spcPct val="35000"/>
            </a:spcAft>
            <a:buNone/>
          </a:pPr>
          <a:r>
            <a:rPr lang="en-US" sz="1400" kern="1200" dirty="0"/>
            <a:t>To improve the quality and consistency of seamoss products (dried seamoss and drink) and ensure that products comply with the Bureau of Standards’ and Health </a:t>
          </a:r>
          <a:r>
            <a:rPr lang="en-TT" sz="1400" kern="1200" dirty="0"/>
            <a:t>Department’s requirements</a:t>
          </a:r>
          <a:endParaRPr lang="en-US" sz="1400" kern="1200" dirty="0"/>
        </a:p>
      </dsp:txBody>
      <dsp:txXfrm>
        <a:off x="1001270" y="1087695"/>
        <a:ext cx="5142481" cy="866900"/>
      </dsp:txXfrm>
    </dsp:sp>
    <dsp:sp modelId="{D195124A-A808-49A8-A180-10835589362A}">
      <dsp:nvSpPr>
        <dsp:cNvPr id="0" name=""/>
        <dsp:cNvSpPr/>
      </dsp:nvSpPr>
      <dsp:spPr>
        <a:xfrm>
          <a:off x="0" y="2171321"/>
          <a:ext cx="6143752" cy="866900"/>
        </a:xfrm>
        <a:prstGeom prst="roundRect">
          <a:avLst>
            <a:gd name="adj" fmla="val 10000"/>
          </a:avLst>
        </a:prstGeom>
        <a:solidFill>
          <a:srgbClr val="FFC000"/>
        </a:solidFill>
        <a:ln>
          <a:noFill/>
        </a:ln>
        <a:effectLst/>
      </dsp:spPr>
      <dsp:style>
        <a:lnRef idx="0">
          <a:scrgbClr r="0" g="0" b="0"/>
        </a:lnRef>
        <a:fillRef idx="1">
          <a:scrgbClr r="0" g="0" b="0"/>
        </a:fillRef>
        <a:effectRef idx="0">
          <a:scrgbClr r="0" g="0" b="0"/>
        </a:effectRef>
        <a:fontRef idx="minor"/>
      </dsp:style>
    </dsp:sp>
    <dsp:sp modelId="{CD85F8B7-3EC1-46C8-894C-6A9DB6977E05}">
      <dsp:nvSpPr>
        <dsp:cNvPr id="0" name=""/>
        <dsp:cNvSpPr/>
      </dsp:nvSpPr>
      <dsp:spPr>
        <a:xfrm>
          <a:off x="262237" y="2366373"/>
          <a:ext cx="476795" cy="476795"/>
        </a:xfrm>
        <a:prstGeom prst="re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88A668-0A4F-4222-B647-F8CBDEEFC1D0}">
      <dsp:nvSpPr>
        <dsp:cNvPr id="0" name=""/>
        <dsp:cNvSpPr/>
      </dsp:nvSpPr>
      <dsp:spPr>
        <a:xfrm>
          <a:off x="1001270" y="2171321"/>
          <a:ext cx="5142481" cy="866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47" tIns="91747" rIns="91747" bIns="91747" numCol="1" spcCol="1270" anchor="ctr" anchorCtr="0">
          <a:noAutofit/>
        </a:bodyPr>
        <a:lstStyle/>
        <a:p>
          <a:pPr marL="0" lvl="0" indent="0" algn="l" defTabSz="622300">
            <a:lnSpc>
              <a:spcPct val="100000"/>
            </a:lnSpc>
            <a:spcBef>
              <a:spcPct val="0"/>
            </a:spcBef>
            <a:spcAft>
              <a:spcPct val="35000"/>
            </a:spcAft>
            <a:buNone/>
          </a:pPr>
          <a:r>
            <a:rPr lang="en-US" sz="1400" kern="1200" dirty="0"/>
            <a:t>To build the capacity of ICFFA members in small and micro enterprise development and management and value-added processing</a:t>
          </a:r>
        </a:p>
      </dsp:txBody>
      <dsp:txXfrm>
        <a:off x="1001270" y="2171321"/>
        <a:ext cx="5142481" cy="866900"/>
      </dsp:txXfrm>
    </dsp:sp>
    <dsp:sp modelId="{E2D7A1DE-A8E5-4B30-9CF9-2B39C6E16500}">
      <dsp:nvSpPr>
        <dsp:cNvPr id="0" name=""/>
        <dsp:cNvSpPr/>
      </dsp:nvSpPr>
      <dsp:spPr>
        <a:xfrm>
          <a:off x="0" y="3254946"/>
          <a:ext cx="6143752" cy="86690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47BFEF-2D82-46CA-ACE2-FADE1D45215E}">
      <dsp:nvSpPr>
        <dsp:cNvPr id="0" name=""/>
        <dsp:cNvSpPr/>
      </dsp:nvSpPr>
      <dsp:spPr>
        <a:xfrm>
          <a:off x="262237" y="3449999"/>
          <a:ext cx="476795" cy="476795"/>
        </a:xfrm>
        <a:prstGeom prst="rect">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90BD2B-49D3-4565-889D-E6C4130219FA}">
      <dsp:nvSpPr>
        <dsp:cNvPr id="0" name=""/>
        <dsp:cNvSpPr/>
      </dsp:nvSpPr>
      <dsp:spPr>
        <a:xfrm>
          <a:off x="1001270" y="3254946"/>
          <a:ext cx="5142481" cy="866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47" tIns="91747" rIns="91747" bIns="91747" numCol="1" spcCol="1270" anchor="ctr" anchorCtr="0">
          <a:noAutofit/>
        </a:bodyPr>
        <a:lstStyle/>
        <a:p>
          <a:pPr marL="0" lvl="0" indent="0" algn="l" defTabSz="622300">
            <a:lnSpc>
              <a:spcPct val="100000"/>
            </a:lnSpc>
            <a:spcBef>
              <a:spcPct val="0"/>
            </a:spcBef>
            <a:spcAft>
              <a:spcPct val="35000"/>
            </a:spcAft>
            <a:buNone/>
          </a:pPr>
          <a:r>
            <a:rPr lang="en-US" sz="1400" kern="1200" dirty="0"/>
            <a:t>To upgrade the ICFFA’s current processing and storage facilities</a:t>
          </a:r>
        </a:p>
      </dsp:txBody>
      <dsp:txXfrm>
        <a:off x="1001270" y="3254946"/>
        <a:ext cx="5142481" cy="866900"/>
      </dsp:txXfrm>
    </dsp:sp>
    <dsp:sp modelId="{8E18789C-462E-40B7-8E2F-73D606938EFC}">
      <dsp:nvSpPr>
        <dsp:cNvPr id="0" name=""/>
        <dsp:cNvSpPr/>
      </dsp:nvSpPr>
      <dsp:spPr>
        <a:xfrm>
          <a:off x="0" y="4338572"/>
          <a:ext cx="6143752" cy="866900"/>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274C10-0536-4CDD-8643-C1DF31343A18}">
      <dsp:nvSpPr>
        <dsp:cNvPr id="0" name=""/>
        <dsp:cNvSpPr/>
      </dsp:nvSpPr>
      <dsp:spPr>
        <a:xfrm>
          <a:off x="262237" y="4533625"/>
          <a:ext cx="476795" cy="476795"/>
        </a:xfrm>
        <a:prstGeom prst="rect">
          <a:avLst/>
        </a:prstGeom>
        <a:solidFill>
          <a:schemeClr val="accent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A01DF7-B9BA-4813-A24F-97BDE771A020}">
      <dsp:nvSpPr>
        <dsp:cNvPr id="0" name=""/>
        <dsp:cNvSpPr/>
      </dsp:nvSpPr>
      <dsp:spPr>
        <a:xfrm>
          <a:off x="1001270" y="4338572"/>
          <a:ext cx="5142481" cy="866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47" tIns="91747" rIns="91747" bIns="91747" numCol="1" spcCol="1270" anchor="ctr" anchorCtr="0">
          <a:noAutofit/>
        </a:bodyPr>
        <a:lstStyle/>
        <a:p>
          <a:pPr marL="0" lvl="0" indent="0" algn="l" defTabSz="622300">
            <a:lnSpc>
              <a:spcPct val="100000"/>
            </a:lnSpc>
            <a:spcBef>
              <a:spcPct val="0"/>
            </a:spcBef>
            <a:spcAft>
              <a:spcPct val="35000"/>
            </a:spcAft>
            <a:buNone/>
          </a:pPr>
          <a:r>
            <a:rPr lang="en-US" sz="1400" kern="1200" dirty="0"/>
            <a:t>To improve marketing for ICFFA’s </a:t>
          </a:r>
          <a:r>
            <a:rPr lang="en-US" sz="1400" kern="1200" dirty="0" err="1"/>
            <a:t>seamoss</a:t>
          </a:r>
          <a:r>
            <a:rPr lang="en-US" sz="1400" kern="1200" dirty="0"/>
            <a:t> products</a:t>
          </a:r>
        </a:p>
      </dsp:txBody>
      <dsp:txXfrm>
        <a:off x="1001270" y="4338572"/>
        <a:ext cx="5142481" cy="8669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EC949-9AA8-421B-932C-4887AC041A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T"/>
          </a:p>
        </p:txBody>
      </p:sp>
      <p:sp>
        <p:nvSpPr>
          <p:cNvPr id="3" name="Subtitle 2">
            <a:extLst>
              <a:ext uri="{FF2B5EF4-FFF2-40B4-BE49-F238E27FC236}">
                <a16:creationId xmlns:a16="http://schemas.microsoft.com/office/drawing/2014/main" id="{3CFF3EDB-527B-452B-B2F8-F2DB664B5C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T"/>
          </a:p>
        </p:txBody>
      </p:sp>
      <p:sp>
        <p:nvSpPr>
          <p:cNvPr id="4" name="Date Placeholder 3">
            <a:extLst>
              <a:ext uri="{FF2B5EF4-FFF2-40B4-BE49-F238E27FC236}">
                <a16:creationId xmlns:a16="http://schemas.microsoft.com/office/drawing/2014/main" id="{5FCD265A-BF60-40AD-9629-0CC2A2ECF2F9}"/>
              </a:ext>
            </a:extLst>
          </p:cNvPr>
          <p:cNvSpPr>
            <a:spLocks noGrp="1"/>
          </p:cNvSpPr>
          <p:nvPr>
            <p:ph type="dt" sz="half" idx="10"/>
          </p:nvPr>
        </p:nvSpPr>
        <p:spPr/>
        <p:txBody>
          <a:bodyPr/>
          <a:lstStyle/>
          <a:p>
            <a:fld id="{40C21762-6A1B-4208-90D7-07A29030266A}" type="datetimeFigureOut">
              <a:rPr lang="en-TT" smtClean="0"/>
              <a:t>4 Sep 2020</a:t>
            </a:fld>
            <a:endParaRPr lang="en-TT"/>
          </a:p>
        </p:txBody>
      </p:sp>
      <p:sp>
        <p:nvSpPr>
          <p:cNvPr id="5" name="Footer Placeholder 4">
            <a:extLst>
              <a:ext uri="{FF2B5EF4-FFF2-40B4-BE49-F238E27FC236}">
                <a16:creationId xmlns:a16="http://schemas.microsoft.com/office/drawing/2014/main" id="{AFFB3BAF-F900-47DA-9511-461A6D8D882B}"/>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D826C315-5FA8-45BA-BC18-E6DD4D9BD793}"/>
              </a:ext>
            </a:extLst>
          </p:cNvPr>
          <p:cNvSpPr>
            <a:spLocks noGrp="1"/>
          </p:cNvSpPr>
          <p:nvPr>
            <p:ph type="sldNum" sz="quarter" idx="12"/>
          </p:nvPr>
        </p:nvSpPr>
        <p:spPr/>
        <p:txBody>
          <a:bodyPr/>
          <a:lstStyle/>
          <a:p>
            <a:fld id="{1D9B66CC-35BB-45D3-AF52-B3619A77B84C}" type="slidenum">
              <a:rPr lang="en-TT" smtClean="0"/>
              <a:t>‹#›</a:t>
            </a:fld>
            <a:endParaRPr lang="en-TT"/>
          </a:p>
        </p:txBody>
      </p:sp>
    </p:spTree>
    <p:extLst>
      <p:ext uri="{BB962C8B-B14F-4D97-AF65-F5344CB8AC3E}">
        <p14:creationId xmlns:p14="http://schemas.microsoft.com/office/powerpoint/2010/main" val="3279573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5DDA7-36FB-425E-BA0F-F6A7622C3103}"/>
              </a:ext>
            </a:extLst>
          </p:cNvPr>
          <p:cNvSpPr>
            <a:spLocks noGrp="1"/>
          </p:cNvSpPr>
          <p:nvPr>
            <p:ph type="title"/>
          </p:nvPr>
        </p:nvSpPr>
        <p:spPr/>
        <p:txBody>
          <a:bodyPr/>
          <a:lstStyle/>
          <a:p>
            <a:r>
              <a:rPr lang="en-US"/>
              <a:t>Click to edit Master title style</a:t>
            </a:r>
            <a:endParaRPr lang="en-TT"/>
          </a:p>
        </p:txBody>
      </p:sp>
      <p:sp>
        <p:nvSpPr>
          <p:cNvPr id="3" name="Vertical Text Placeholder 2">
            <a:extLst>
              <a:ext uri="{FF2B5EF4-FFF2-40B4-BE49-F238E27FC236}">
                <a16:creationId xmlns:a16="http://schemas.microsoft.com/office/drawing/2014/main" id="{9C7EF4BB-3ADA-475E-B209-4D253039C2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7EAD589D-0942-47E9-8686-1DA11A0CAED1}"/>
              </a:ext>
            </a:extLst>
          </p:cNvPr>
          <p:cNvSpPr>
            <a:spLocks noGrp="1"/>
          </p:cNvSpPr>
          <p:nvPr>
            <p:ph type="dt" sz="half" idx="10"/>
          </p:nvPr>
        </p:nvSpPr>
        <p:spPr/>
        <p:txBody>
          <a:bodyPr/>
          <a:lstStyle/>
          <a:p>
            <a:fld id="{40C21762-6A1B-4208-90D7-07A29030266A}" type="datetimeFigureOut">
              <a:rPr lang="en-TT" smtClean="0"/>
              <a:t>4 Sep 2020</a:t>
            </a:fld>
            <a:endParaRPr lang="en-TT"/>
          </a:p>
        </p:txBody>
      </p:sp>
      <p:sp>
        <p:nvSpPr>
          <p:cNvPr id="5" name="Footer Placeholder 4">
            <a:extLst>
              <a:ext uri="{FF2B5EF4-FFF2-40B4-BE49-F238E27FC236}">
                <a16:creationId xmlns:a16="http://schemas.microsoft.com/office/drawing/2014/main" id="{A7BB5684-4D55-4475-90DB-351D8F768097}"/>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1C4C0BBD-6159-4F9B-94F1-0DBE10F1566F}"/>
              </a:ext>
            </a:extLst>
          </p:cNvPr>
          <p:cNvSpPr>
            <a:spLocks noGrp="1"/>
          </p:cNvSpPr>
          <p:nvPr>
            <p:ph type="sldNum" sz="quarter" idx="12"/>
          </p:nvPr>
        </p:nvSpPr>
        <p:spPr/>
        <p:txBody>
          <a:bodyPr/>
          <a:lstStyle/>
          <a:p>
            <a:fld id="{1D9B66CC-35BB-45D3-AF52-B3619A77B84C}" type="slidenum">
              <a:rPr lang="en-TT" smtClean="0"/>
              <a:t>‹#›</a:t>
            </a:fld>
            <a:endParaRPr lang="en-TT"/>
          </a:p>
        </p:txBody>
      </p:sp>
    </p:spTree>
    <p:extLst>
      <p:ext uri="{BB962C8B-B14F-4D97-AF65-F5344CB8AC3E}">
        <p14:creationId xmlns:p14="http://schemas.microsoft.com/office/powerpoint/2010/main" val="4241185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C0C19F-CA2A-44CF-AECD-DE0B3CC0275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T"/>
          </a:p>
        </p:txBody>
      </p:sp>
      <p:sp>
        <p:nvSpPr>
          <p:cNvPr id="3" name="Vertical Text Placeholder 2">
            <a:extLst>
              <a:ext uri="{FF2B5EF4-FFF2-40B4-BE49-F238E27FC236}">
                <a16:creationId xmlns:a16="http://schemas.microsoft.com/office/drawing/2014/main" id="{1988003A-DEBC-4D15-9582-F59DFA49C0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28484649-BBFE-44BA-A845-27259B8547AD}"/>
              </a:ext>
            </a:extLst>
          </p:cNvPr>
          <p:cNvSpPr>
            <a:spLocks noGrp="1"/>
          </p:cNvSpPr>
          <p:nvPr>
            <p:ph type="dt" sz="half" idx="10"/>
          </p:nvPr>
        </p:nvSpPr>
        <p:spPr/>
        <p:txBody>
          <a:bodyPr/>
          <a:lstStyle/>
          <a:p>
            <a:fld id="{40C21762-6A1B-4208-90D7-07A29030266A}" type="datetimeFigureOut">
              <a:rPr lang="en-TT" smtClean="0"/>
              <a:t>4 Sep 2020</a:t>
            </a:fld>
            <a:endParaRPr lang="en-TT"/>
          </a:p>
        </p:txBody>
      </p:sp>
      <p:sp>
        <p:nvSpPr>
          <p:cNvPr id="5" name="Footer Placeholder 4">
            <a:extLst>
              <a:ext uri="{FF2B5EF4-FFF2-40B4-BE49-F238E27FC236}">
                <a16:creationId xmlns:a16="http://schemas.microsoft.com/office/drawing/2014/main" id="{3520D81E-B315-472A-941C-8972A5C4401C}"/>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F9493946-F7D5-4A65-88C4-FC23710F1AA7}"/>
              </a:ext>
            </a:extLst>
          </p:cNvPr>
          <p:cNvSpPr>
            <a:spLocks noGrp="1"/>
          </p:cNvSpPr>
          <p:nvPr>
            <p:ph type="sldNum" sz="quarter" idx="12"/>
          </p:nvPr>
        </p:nvSpPr>
        <p:spPr/>
        <p:txBody>
          <a:bodyPr/>
          <a:lstStyle/>
          <a:p>
            <a:fld id="{1D9B66CC-35BB-45D3-AF52-B3619A77B84C}" type="slidenum">
              <a:rPr lang="en-TT" smtClean="0"/>
              <a:t>‹#›</a:t>
            </a:fld>
            <a:endParaRPr lang="en-TT"/>
          </a:p>
        </p:txBody>
      </p:sp>
    </p:spTree>
    <p:extLst>
      <p:ext uri="{BB962C8B-B14F-4D97-AF65-F5344CB8AC3E}">
        <p14:creationId xmlns:p14="http://schemas.microsoft.com/office/powerpoint/2010/main" val="56545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3CDE9-C141-4B3F-8745-A3D26D21F571}"/>
              </a:ext>
            </a:extLst>
          </p:cNvPr>
          <p:cNvSpPr>
            <a:spLocks noGrp="1"/>
          </p:cNvSpPr>
          <p:nvPr>
            <p:ph type="title"/>
          </p:nvPr>
        </p:nvSpPr>
        <p:spPr/>
        <p:txBody>
          <a:bodyPr/>
          <a:lstStyle/>
          <a:p>
            <a:r>
              <a:rPr lang="en-US"/>
              <a:t>Click to edit Master title style</a:t>
            </a:r>
            <a:endParaRPr lang="en-TT"/>
          </a:p>
        </p:txBody>
      </p:sp>
      <p:sp>
        <p:nvSpPr>
          <p:cNvPr id="3" name="Content Placeholder 2">
            <a:extLst>
              <a:ext uri="{FF2B5EF4-FFF2-40B4-BE49-F238E27FC236}">
                <a16:creationId xmlns:a16="http://schemas.microsoft.com/office/drawing/2014/main" id="{4C2F3FFE-0982-4341-A23A-BF42B016C7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0521BA46-7280-4813-B03E-8DFE6857590D}"/>
              </a:ext>
            </a:extLst>
          </p:cNvPr>
          <p:cNvSpPr>
            <a:spLocks noGrp="1"/>
          </p:cNvSpPr>
          <p:nvPr>
            <p:ph type="dt" sz="half" idx="10"/>
          </p:nvPr>
        </p:nvSpPr>
        <p:spPr/>
        <p:txBody>
          <a:bodyPr/>
          <a:lstStyle/>
          <a:p>
            <a:fld id="{40C21762-6A1B-4208-90D7-07A29030266A}" type="datetimeFigureOut">
              <a:rPr lang="en-TT" smtClean="0"/>
              <a:t>4 Sep 2020</a:t>
            </a:fld>
            <a:endParaRPr lang="en-TT"/>
          </a:p>
        </p:txBody>
      </p:sp>
      <p:sp>
        <p:nvSpPr>
          <p:cNvPr id="5" name="Footer Placeholder 4">
            <a:extLst>
              <a:ext uri="{FF2B5EF4-FFF2-40B4-BE49-F238E27FC236}">
                <a16:creationId xmlns:a16="http://schemas.microsoft.com/office/drawing/2014/main" id="{FEE0A883-5E19-4664-8223-C176B9642216}"/>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F0F2FE7F-F1D7-4618-97D1-E71DEC4DD30C}"/>
              </a:ext>
            </a:extLst>
          </p:cNvPr>
          <p:cNvSpPr>
            <a:spLocks noGrp="1"/>
          </p:cNvSpPr>
          <p:nvPr>
            <p:ph type="sldNum" sz="quarter" idx="12"/>
          </p:nvPr>
        </p:nvSpPr>
        <p:spPr/>
        <p:txBody>
          <a:bodyPr/>
          <a:lstStyle/>
          <a:p>
            <a:fld id="{1D9B66CC-35BB-45D3-AF52-B3619A77B84C}" type="slidenum">
              <a:rPr lang="en-TT" smtClean="0"/>
              <a:t>‹#›</a:t>
            </a:fld>
            <a:endParaRPr lang="en-TT"/>
          </a:p>
        </p:txBody>
      </p:sp>
    </p:spTree>
    <p:extLst>
      <p:ext uri="{BB962C8B-B14F-4D97-AF65-F5344CB8AC3E}">
        <p14:creationId xmlns:p14="http://schemas.microsoft.com/office/powerpoint/2010/main" val="220788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8143E-AA4B-4A0E-AB45-CC6B71301E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T"/>
          </a:p>
        </p:txBody>
      </p:sp>
      <p:sp>
        <p:nvSpPr>
          <p:cNvPr id="3" name="Text Placeholder 2">
            <a:extLst>
              <a:ext uri="{FF2B5EF4-FFF2-40B4-BE49-F238E27FC236}">
                <a16:creationId xmlns:a16="http://schemas.microsoft.com/office/drawing/2014/main" id="{94FFB8BD-930E-43E7-972A-FF6641F065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BE14FF-DAFC-4347-BC74-9EBB6814912D}"/>
              </a:ext>
            </a:extLst>
          </p:cNvPr>
          <p:cNvSpPr>
            <a:spLocks noGrp="1"/>
          </p:cNvSpPr>
          <p:nvPr>
            <p:ph type="dt" sz="half" idx="10"/>
          </p:nvPr>
        </p:nvSpPr>
        <p:spPr/>
        <p:txBody>
          <a:bodyPr/>
          <a:lstStyle/>
          <a:p>
            <a:fld id="{40C21762-6A1B-4208-90D7-07A29030266A}" type="datetimeFigureOut">
              <a:rPr lang="en-TT" smtClean="0"/>
              <a:t>4 Sep 2020</a:t>
            </a:fld>
            <a:endParaRPr lang="en-TT"/>
          </a:p>
        </p:txBody>
      </p:sp>
      <p:sp>
        <p:nvSpPr>
          <p:cNvPr id="5" name="Footer Placeholder 4">
            <a:extLst>
              <a:ext uri="{FF2B5EF4-FFF2-40B4-BE49-F238E27FC236}">
                <a16:creationId xmlns:a16="http://schemas.microsoft.com/office/drawing/2014/main" id="{B39B4ED9-CFBC-41DE-BF26-F81FEDA1C96F}"/>
              </a:ext>
            </a:extLst>
          </p:cNvPr>
          <p:cNvSpPr>
            <a:spLocks noGrp="1"/>
          </p:cNvSpPr>
          <p:nvPr>
            <p:ph type="ftr" sz="quarter" idx="11"/>
          </p:nvPr>
        </p:nvSpPr>
        <p:spPr/>
        <p:txBody>
          <a:bodyPr/>
          <a:lstStyle/>
          <a:p>
            <a:endParaRPr lang="en-TT"/>
          </a:p>
        </p:txBody>
      </p:sp>
      <p:sp>
        <p:nvSpPr>
          <p:cNvPr id="6" name="Slide Number Placeholder 5">
            <a:extLst>
              <a:ext uri="{FF2B5EF4-FFF2-40B4-BE49-F238E27FC236}">
                <a16:creationId xmlns:a16="http://schemas.microsoft.com/office/drawing/2014/main" id="{2878B511-B9D3-4122-A8B3-8921E0A5BCFE}"/>
              </a:ext>
            </a:extLst>
          </p:cNvPr>
          <p:cNvSpPr>
            <a:spLocks noGrp="1"/>
          </p:cNvSpPr>
          <p:nvPr>
            <p:ph type="sldNum" sz="quarter" idx="12"/>
          </p:nvPr>
        </p:nvSpPr>
        <p:spPr/>
        <p:txBody>
          <a:bodyPr/>
          <a:lstStyle/>
          <a:p>
            <a:fld id="{1D9B66CC-35BB-45D3-AF52-B3619A77B84C}" type="slidenum">
              <a:rPr lang="en-TT" smtClean="0"/>
              <a:t>‹#›</a:t>
            </a:fld>
            <a:endParaRPr lang="en-TT"/>
          </a:p>
        </p:txBody>
      </p:sp>
    </p:spTree>
    <p:extLst>
      <p:ext uri="{BB962C8B-B14F-4D97-AF65-F5344CB8AC3E}">
        <p14:creationId xmlns:p14="http://schemas.microsoft.com/office/powerpoint/2010/main" val="4231409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A884-C47E-4837-BA98-D26E2CEE66D3}"/>
              </a:ext>
            </a:extLst>
          </p:cNvPr>
          <p:cNvSpPr>
            <a:spLocks noGrp="1"/>
          </p:cNvSpPr>
          <p:nvPr>
            <p:ph type="title"/>
          </p:nvPr>
        </p:nvSpPr>
        <p:spPr/>
        <p:txBody>
          <a:bodyPr/>
          <a:lstStyle/>
          <a:p>
            <a:r>
              <a:rPr lang="en-US"/>
              <a:t>Click to edit Master title style</a:t>
            </a:r>
            <a:endParaRPr lang="en-TT"/>
          </a:p>
        </p:txBody>
      </p:sp>
      <p:sp>
        <p:nvSpPr>
          <p:cNvPr id="3" name="Content Placeholder 2">
            <a:extLst>
              <a:ext uri="{FF2B5EF4-FFF2-40B4-BE49-F238E27FC236}">
                <a16:creationId xmlns:a16="http://schemas.microsoft.com/office/drawing/2014/main" id="{7A22CAE3-AC23-4E3D-AC62-846B1DC3D4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Content Placeholder 3">
            <a:extLst>
              <a:ext uri="{FF2B5EF4-FFF2-40B4-BE49-F238E27FC236}">
                <a16:creationId xmlns:a16="http://schemas.microsoft.com/office/drawing/2014/main" id="{870EED9A-0971-429A-9741-702E34056E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5" name="Date Placeholder 4">
            <a:extLst>
              <a:ext uri="{FF2B5EF4-FFF2-40B4-BE49-F238E27FC236}">
                <a16:creationId xmlns:a16="http://schemas.microsoft.com/office/drawing/2014/main" id="{4E53319E-9019-4CC5-8FEE-4AE095108809}"/>
              </a:ext>
            </a:extLst>
          </p:cNvPr>
          <p:cNvSpPr>
            <a:spLocks noGrp="1"/>
          </p:cNvSpPr>
          <p:nvPr>
            <p:ph type="dt" sz="half" idx="10"/>
          </p:nvPr>
        </p:nvSpPr>
        <p:spPr/>
        <p:txBody>
          <a:bodyPr/>
          <a:lstStyle/>
          <a:p>
            <a:fld id="{40C21762-6A1B-4208-90D7-07A29030266A}" type="datetimeFigureOut">
              <a:rPr lang="en-TT" smtClean="0"/>
              <a:t>4 Sep 2020</a:t>
            </a:fld>
            <a:endParaRPr lang="en-TT"/>
          </a:p>
        </p:txBody>
      </p:sp>
      <p:sp>
        <p:nvSpPr>
          <p:cNvPr id="6" name="Footer Placeholder 5">
            <a:extLst>
              <a:ext uri="{FF2B5EF4-FFF2-40B4-BE49-F238E27FC236}">
                <a16:creationId xmlns:a16="http://schemas.microsoft.com/office/drawing/2014/main" id="{2A29F133-061E-40B0-8E1B-70B7815BD040}"/>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4EE293C2-E815-4BA1-A868-FF7D37237D6D}"/>
              </a:ext>
            </a:extLst>
          </p:cNvPr>
          <p:cNvSpPr>
            <a:spLocks noGrp="1"/>
          </p:cNvSpPr>
          <p:nvPr>
            <p:ph type="sldNum" sz="quarter" idx="12"/>
          </p:nvPr>
        </p:nvSpPr>
        <p:spPr/>
        <p:txBody>
          <a:bodyPr/>
          <a:lstStyle/>
          <a:p>
            <a:fld id="{1D9B66CC-35BB-45D3-AF52-B3619A77B84C}" type="slidenum">
              <a:rPr lang="en-TT" smtClean="0"/>
              <a:t>‹#›</a:t>
            </a:fld>
            <a:endParaRPr lang="en-TT"/>
          </a:p>
        </p:txBody>
      </p:sp>
    </p:spTree>
    <p:extLst>
      <p:ext uri="{BB962C8B-B14F-4D97-AF65-F5344CB8AC3E}">
        <p14:creationId xmlns:p14="http://schemas.microsoft.com/office/powerpoint/2010/main" val="19233063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49BA4-F481-436C-8AEB-414B39818C96}"/>
              </a:ext>
            </a:extLst>
          </p:cNvPr>
          <p:cNvSpPr>
            <a:spLocks noGrp="1"/>
          </p:cNvSpPr>
          <p:nvPr>
            <p:ph type="title"/>
          </p:nvPr>
        </p:nvSpPr>
        <p:spPr>
          <a:xfrm>
            <a:off x="839788" y="365125"/>
            <a:ext cx="10515600" cy="1325563"/>
          </a:xfrm>
        </p:spPr>
        <p:txBody>
          <a:bodyPr/>
          <a:lstStyle/>
          <a:p>
            <a:r>
              <a:rPr lang="en-US"/>
              <a:t>Click to edit Master title style</a:t>
            </a:r>
            <a:endParaRPr lang="en-TT"/>
          </a:p>
        </p:txBody>
      </p:sp>
      <p:sp>
        <p:nvSpPr>
          <p:cNvPr id="3" name="Text Placeholder 2">
            <a:extLst>
              <a:ext uri="{FF2B5EF4-FFF2-40B4-BE49-F238E27FC236}">
                <a16:creationId xmlns:a16="http://schemas.microsoft.com/office/drawing/2014/main" id="{C985F984-AE3A-429B-9C63-F9D2FCEE64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FF8FCE-A440-4331-915D-C315D492D3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5" name="Text Placeholder 4">
            <a:extLst>
              <a:ext uri="{FF2B5EF4-FFF2-40B4-BE49-F238E27FC236}">
                <a16:creationId xmlns:a16="http://schemas.microsoft.com/office/drawing/2014/main" id="{6A09BB50-71E8-41B5-9BA8-72D71D8E23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805B58-5D39-4891-B60C-AC9F4C096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7" name="Date Placeholder 6">
            <a:extLst>
              <a:ext uri="{FF2B5EF4-FFF2-40B4-BE49-F238E27FC236}">
                <a16:creationId xmlns:a16="http://schemas.microsoft.com/office/drawing/2014/main" id="{7F0396B7-CFD5-4650-A46F-395D27F35FBE}"/>
              </a:ext>
            </a:extLst>
          </p:cNvPr>
          <p:cNvSpPr>
            <a:spLocks noGrp="1"/>
          </p:cNvSpPr>
          <p:nvPr>
            <p:ph type="dt" sz="half" idx="10"/>
          </p:nvPr>
        </p:nvSpPr>
        <p:spPr/>
        <p:txBody>
          <a:bodyPr/>
          <a:lstStyle/>
          <a:p>
            <a:fld id="{40C21762-6A1B-4208-90D7-07A29030266A}" type="datetimeFigureOut">
              <a:rPr lang="en-TT" smtClean="0"/>
              <a:t>4 Sep 2020</a:t>
            </a:fld>
            <a:endParaRPr lang="en-TT"/>
          </a:p>
        </p:txBody>
      </p:sp>
      <p:sp>
        <p:nvSpPr>
          <p:cNvPr id="8" name="Footer Placeholder 7">
            <a:extLst>
              <a:ext uri="{FF2B5EF4-FFF2-40B4-BE49-F238E27FC236}">
                <a16:creationId xmlns:a16="http://schemas.microsoft.com/office/drawing/2014/main" id="{D594D4BE-E001-4427-AFB3-7A926B20EDFB}"/>
              </a:ext>
            </a:extLst>
          </p:cNvPr>
          <p:cNvSpPr>
            <a:spLocks noGrp="1"/>
          </p:cNvSpPr>
          <p:nvPr>
            <p:ph type="ftr" sz="quarter" idx="11"/>
          </p:nvPr>
        </p:nvSpPr>
        <p:spPr/>
        <p:txBody>
          <a:bodyPr/>
          <a:lstStyle/>
          <a:p>
            <a:endParaRPr lang="en-TT"/>
          </a:p>
        </p:txBody>
      </p:sp>
      <p:sp>
        <p:nvSpPr>
          <p:cNvPr id="9" name="Slide Number Placeholder 8">
            <a:extLst>
              <a:ext uri="{FF2B5EF4-FFF2-40B4-BE49-F238E27FC236}">
                <a16:creationId xmlns:a16="http://schemas.microsoft.com/office/drawing/2014/main" id="{D4FB102C-E5F5-47EF-9C2A-0DCC16312BC4}"/>
              </a:ext>
            </a:extLst>
          </p:cNvPr>
          <p:cNvSpPr>
            <a:spLocks noGrp="1"/>
          </p:cNvSpPr>
          <p:nvPr>
            <p:ph type="sldNum" sz="quarter" idx="12"/>
          </p:nvPr>
        </p:nvSpPr>
        <p:spPr/>
        <p:txBody>
          <a:bodyPr/>
          <a:lstStyle/>
          <a:p>
            <a:fld id="{1D9B66CC-35BB-45D3-AF52-B3619A77B84C}" type="slidenum">
              <a:rPr lang="en-TT" smtClean="0"/>
              <a:t>‹#›</a:t>
            </a:fld>
            <a:endParaRPr lang="en-TT"/>
          </a:p>
        </p:txBody>
      </p:sp>
    </p:spTree>
    <p:extLst>
      <p:ext uri="{BB962C8B-B14F-4D97-AF65-F5344CB8AC3E}">
        <p14:creationId xmlns:p14="http://schemas.microsoft.com/office/powerpoint/2010/main" val="243487852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23EB-7187-47AE-88A2-1C48E15A4701}"/>
              </a:ext>
            </a:extLst>
          </p:cNvPr>
          <p:cNvSpPr>
            <a:spLocks noGrp="1"/>
          </p:cNvSpPr>
          <p:nvPr>
            <p:ph type="title"/>
          </p:nvPr>
        </p:nvSpPr>
        <p:spPr/>
        <p:txBody>
          <a:bodyPr/>
          <a:lstStyle/>
          <a:p>
            <a:r>
              <a:rPr lang="en-US"/>
              <a:t>Click to edit Master title style</a:t>
            </a:r>
            <a:endParaRPr lang="en-TT"/>
          </a:p>
        </p:txBody>
      </p:sp>
      <p:sp>
        <p:nvSpPr>
          <p:cNvPr id="3" name="Date Placeholder 2">
            <a:extLst>
              <a:ext uri="{FF2B5EF4-FFF2-40B4-BE49-F238E27FC236}">
                <a16:creationId xmlns:a16="http://schemas.microsoft.com/office/drawing/2014/main" id="{B5C0542B-CE6D-42B3-B8EB-1A0147AD523A}"/>
              </a:ext>
            </a:extLst>
          </p:cNvPr>
          <p:cNvSpPr>
            <a:spLocks noGrp="1"/>
          </p:cNvSpPr>
          <p:nvPr>
            <p:ph type="dt" sz="half" idx="10"/>
          </p:nvPr>
        </p:nvSpPr>
        <p:spPr/>
        <p:txBody>
          <a:bodyPr/>
          <a:lstStyle/>
          <a:p>
            <a:fld id="{40C21762-6A1B-4208-90D7-07A29030266A}" type="datetimeFigureOut">
              <a:rPr lang="en-TT" smtClean="0"/>
              <a:t>4 Sep 2020</a:t>
            </a:fld>
            <a:endParaRPr lang="en-TT"/>
          </a:p>
        </p:txBody>
      </p:sp>
      <p:sp>
        <p:nvSpPr>
          <p:cNvPr id="4" name="Footer Placeholder 3">
            <a:extLst>
              <a:ext uri="{FF2B5EF4-FFF2-40B4-BE49-F238E27FC236}">
                <a16:creationId xmlns:a16="http://schemas.microsoft.com/office/drawing/2014/main" id="{1B1C63DD-14BD-4833-BF9A-E1607D7B9135}"/>
              </a:ext>
            </a:extLst>
          </p:cNvPr>
          <p:cNvSpPr>
            <a:spLocks noGrp="1"/>
          </p:cNvSpPr>
          <p:nvPr>
            <p:ph type="ftr" sz="quarter" idx="11"/>
          </p:nvPr>
        </p:nvSpPr>
        <p:spPr/>
        <p:txBody>
          <a:bodyPr/>
          <a:lstStyle/>
          <a:p>
            <a:endParaRPr lang="en-TT"/>
          </a:p>
        </p:txBody>
      </p:sp>
      <p:sp>
        <p:nvSpPr>
          <p:cNvPr id="5" name="Slide Number Placeholder 4">
            <a:extLst>
              <a:ext uri="{FF2B5EF4-FFF2-40B4-BE49-F238E27FC236}">
                <a16:creationId xmlns:a16="http://schemas.microsoft.com/office/drawing/2014/main" id="{6E2F2CD3-0920-4C40-8C68-D48CD0F51A45}"/>
              </a:ext>
            </a:extLst>
          </p:cNvPr>
          <p:cNvSpPr>
            <a:spLocks noGrp="1"/>
          </p:cNvSpPr>
          <p:nvPr>
            <p:ph type="sldNum" sz="quarter" idx="12"/>
          </p:nvPr>
        </p:nvSpPr>
        <p:spPr/>
        <p:txBody>
          <a:bodyPr/>
          <a:lstStyle/>
          <a:p>
            <a:fld id="{1D9B66CC-35BB-45D3-AF52-B3619A77B84C}" type="slidenum">
              <a:rPr lang="en-TT" smtClean="0"/>
              <a:t>‹#›</a:t>
            </a:fld>
            <a:endParaRPr lang="en-TT"/>
          </a:p>
        </p:txBody>
      </p:sp>
    </p:spTree>
    <p:extLst>
      <p:ext uri="{BB962C8B-B14F-4D97-AF65-F5344CB8AC3E}">
        <p14:creationId xmlns:p14="http://schemas.microsoft.com/office/powerpoint/2010/main" val="3270029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72310A-454B-466B-8BDA-EF446B6D47F1}"/>
              </a:ext>
            </a:extLst>
          </p:cNvPr>
          <p:cNvSpPr>
            <a:spLocks noGrp="1"/>
          </p:cNvSpPr>
          <p:nvPr>
            <p:ph type="dt" sz="half" idx="10"/>
          </p:nvPr>
        </p:nvSpPr>
        <p:spPr/>
        <p:txBody>
          <a:bodyPr/>
          <a:lstStyle/>
          <a:p>
            <a:fld id="{40C21762-6A1B-4208-90D7-07A29030266A}" type="datetimeFigureOut">
              <a:rPr lang="en-TT" smtClean="0"/>
              <a:t>4 Sep 2020</a:t>
            </a:fld>
            <a:endParaRPr lang="en-TT"/>
          </a:p>
        </p:txBody>
      </p:sp>
      <p:sp>
        <p:nvSpPr>
          <p:cNvPr id="3" name="Footer Placeholder 2">
            <a:extLst>
              <a:ext uri="{FF2B5EF4-FFF2-40B4-BE49-F238E27FC236}">
                <a16:creationId xmlns:a16="http://schemas.microsoft.com/office/drawing/2014/main" id="{82214278-315A-471B-B12B-238909802CF0}"/>
              </a:ext>
            </a:extLst>
          </p:cNvPr>
          <p:cNvSpPr>
            <a:spLocks noGrp="1"/>
          </p:cNvSpPr>
          <p:nvPr>
            <p:ph type="ftr" sz="quarter" idx="11"/>
          </p:nvPr>
        </p:nvSpPr>
        <p:spPr/>
        <p:txBody>
          <a:bodyPr/>
          <a:lstStyle/>
          <a:p>
            <a:endParaRPr lang="en-TT"/>
          </a:p>
        </p:txBody>
      </p:sp>
      <p:sp>
        <p:nvSpPr>
          <p:cNvPr id="4" name="Slide Number Placeholder 3">
            <a:extLst>
              <a:ext uri="{FF2B5EF4-FFF2-40B4-BE49-F238E27FC236}">
                <a16:creationId xmlns:a16="http://schemas.microsoft.com/office/drawing/2014/main" id="{436E0822-F53E-442C-8663-840C05A7F6BB}"/>
              </a:ext>
            </a:extLst>
          </p:cNvPr>
          <p:cNvSpPr>
            <a:spLocks noGrp="1"/>
          </p:cNvSpPr>
          <p:nvPr>
            <p:ph type="sldNum" sz="quarter" idx="12"/>
          </p:nvPr>
        </p:nvSpPr>
        <p:spPr/>
        <p:txBody>
          <a:bodyPr/>
          <a:lstStyle/>
          <a:p>
            <a:fld id="{1D9B66CC-35BB-45D3-AF52-B3619A77B84C}" type="slidenum">
              <a:rPr lang="en-TT" smtClean="0"/>
              <a:t>‹#›</a:t>
            </a:fld>
            <a:endParaRPr lang="en-TT"/>
          </a:p>
        </p:txBody>
      </p:sp>
    </p:spTree>
    <p:extLst>
      <p:ext uri="{BB962C8B-B14F-4D97-AF65-F5344CB8AC3E}">
        <p14:creationId xmlns:p14="http://schemas.microsoft.com/office/powerpoint/2010/main" val="2475172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9E67-A76D-41BA-A045-151E2FEB59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T"/>
          </a:p>
        </p:txBody>
      </p:sp>
      <p:sp>
        <p:nvSpPr>
          <p:cNvPr id="3" name="Content Placeholder 2">
            <a:extLst>
              <a:ext uri="{FF2B5EF4-FFF2-40B4-BE49-F238E27FC236}">
                <a16:creationId xmlns:a16="http://schemas.microsoft.com/office/drawing/2014/main" id="{75C4F0F4-8CAA-4EA2-915B-CB4A99703C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Text Placeholder 3">
            <a:extLst>
              <a:ext uri="{FF2B5EF4-FFF2-40B4-BE49-F238E27FC236}">
                <a16:creationId xmlns:a16="http://schemas.microsoft.com/office/drawing/2014/main" id="{1226D807-EAD2-4882-BD5C-165725B9CD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0B1B92-A4EF-45AA-98D9-D9AF75EB08AF}"/>
              </a:ext>
            </a:extLst>
          </p:cNvPr>
          <p:cNvSpPr>
            <a:spLocks noGrp="1"/>
          </p:cNvSpPr>
          <p:nvPr>
            <p:ph type="dt" sz="half" idx="10"/>
          </p:nvPr>
        </p:nvSpPr>
        <p:spPr/>
        <p:txBody>
          <a:bodyPr/>
          <a:lstStyle/>
          <a:p>
            <a:fld id="{40C21762-6A1B-4208-90D7-07A29030266A}" type="datetimeFigureOut">
              <a:rPr lang="en-TT" smtClean="0"/>
              <a:t>4 Sep 2020</a:t>
            </a:fld>
            <a:endParaRPr lang="en-TT"/>
          </a:p>
        </p:txBody>
      </p:sp>
      <p:sp>
        <p:nvSpPr>
          <p:cNvPr id="6" name="Footer Placeholder 5">
            <a:extLst>
              <a:ext uri="{FF2B5EF4-FFF2-40B4-BE49-F238E27FC236}">
                <a16:creationId xmlns:a16="http://schemas.microsoft.com/office/drawing/2014/main" id="{9C878B20-855B-4C54-88A8-7487802725B2}"/>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38207363-F1B9-4A55-A559-34D283B5F837}"/>
              </a:ext>
            </a:extLst>
          </p:cNvPr>
          <p:cNvSpPr>
            <a:spLocks noGrp="1"/>
          </p:cNvSpPr>
          <p:nvPr>
            <p:ph type="sldNum" sz="quarter" idx="12"/>
          </p:nvPr>
        </p:nvSpPr>
        <p:spPr/>
        <p:txBody>
          <a:bodyPr/>
          <a:lstStyle/>
          <a:p>
            <a:fld id="{1D9B66CC-35BB-45D3-AF52-B3619A77B84C}" type="slidenum">
              <a:rPr lang="en-TT" smtClean="0"/>
              <a:t>‹#›</a:t>
            </a:fld>
            <a:endParaRPr lang="en-TT"/>
          </a:p>
        </p:txBody>
      </p:sp>
    </p:spTree>
    <p:extLst>
      <p:ext uri="{BB962C8B-B14F-4D97-AF65-F5344CB8AC3E}">
        <p14:creationId xmlns:p14="http://schemas.microsoft.com/office/powerpoint/2010/main" val="10285492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F526-362A-4D1E-9C43-93BC61F621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T"/>
          </a:p>
        </p:txBody>
      </p:sp>
      <p:sp>
        <p:nvSpPr>
          <p:cNvPr id="3" name="Picture Placeholder 2">
            <a:extLst>
              <a:ext uri="{FF2B5EF4-FFF2-40B4-BE49-F238E27FC236}">
                <a16:creationId xmlns:a16="http://schemas.microsoft.com/office/drawing/2014/main" id="{15B3059C-4638-4D39-982B-A62256CC2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T"/>
          </a:p>
        </p:txBody>
      </p:sp>
      <p:sp>
        <p:nvSpPr>
          <p:cNvPr id="4" name="Text Placeholder 3">
            <a:extLst>
              <a:ext uri="{FF2B5EF4-FFF2-40B4-BE49-F238E27FC236}">
                <a16:creationId xmlns:a16="http://schemas.microsoft.com/office/drawing/2014/main" id="{2EC2E7A2-2DC7-4615-9A85-10D4D0F67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8E21C-6959-4D17-86AC-77F3268FC198}"/>
              </a:ext>
            </a:extLst>
          </p:cNvPr>
          <p:cNvSpPr>
            <a:spLocks noGrp="1"/>
          </p:cNvSpPr>
          <p:nvPr>
            <p:ph type="dt" sz="half" idx="10"/>
          </p:nvPr>
        </p:nvSpPr>
        <p:spPr/>
        <p:txBody>
          <a:bodyPr/>
          <a:lstStyle/>
          <a:p>
            <a:fld id="{40C21762-6A1B-4208-90D7-07A29030266A}" type="datetimeFigureOut">
              <a:rPr lang="en-TT" smtClean="0"/>
              <a:t>4 Sep 2020</a:t>
            </a:fld>
            <a:endParaRPr lang="en-TT"/>
          </a:p>
        </p:txBody>
      </p:sp>
      <p:sp>
        <p:nvSpPr>
          <p:cNvPr id="6" name="Footer Placeholder 5">
            <a:extLst>
              <a:ext uri="{FF2B5EF4-FFF2-40B4-BE49-F238E27FC236}">
                <a16:creationId xmlns:a16="http://schemas.microsoft.com/office/drawing/2014/main" id="{07C1700A-555C-45A6-BB7C-E449B58CAA52}"/>
              </a:ext>
            </a:extLst>
          </p:cNvPr>
          <p:cNvSpPr>
            <a:spLocks noGrp="1"/>
          </p:cNvSpPr>
          <p:nvPr>
            <p:ph type="ftr" sz="quarter" idx="11"/>
          </p:nvPr>
        </p:nvSpPr>
        <p:spPr/>
        <p:txBody>
          <a:bodyPr/>
          <a:lstStyle/>
          <a:p>
            <a:endParaRPr lang="en-TT"/>
          </a:p>
        </p:txBody>
      </p:sp>
      <p:sp>
        <p:nvSpPr>
          <p:cNvPr id="7" name="Slide Number Placeholder 6">
            <a:extLst>
              <a:ext uri="{FF2B5EF4-FFF2-40B4-BE49-F238E27FC236}">
                <a16:creationId xmlns:a16="http://schemas.microsoft.com/office/drawing/2014/main" id="{D940B1CB-2B54-445F-BCDD-7684C68F5BA1}"/>
              </a:ext>
            </a:extLst>
          </p:cNvPr>
          <p:cNvSpPr>
            <a:spLocks noGrp="1"/>
          </p:cNvSpPr>
          <p:nvPr>
            <p:ph type="sldNum" sz="quarter" idx="12"/>
          </p:nvPr>
        </p:nvSpPr>
        <p:spPr/>
        <p:txBody>
          <a:bodyPr/>
          <a:lstStyle/>
          <a:p>
            <a:fld id="{1D9B66CC-35BB-45D3-AF52-B3619A77B84C}" type="slidenum">
              <a:rPr lang="en-TT" smtClean="0"/>
              <a:t>‹#›</a:t>
            </a:fld>
            <a:endParaRPr lang="en-TT"/>
          </a:p>
        </p:txBody>
      </p:sp>
    </p:spTree>
    <p:extLst>
      <p:ext uri="{BB962C8B-B14F-4D97-AF65-F5344CB8AC3E}">
        <p14:creationId xmlns:p14="http://schemas.microsoft.com/office/powerpoint/2010/main" val="725084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F8D0A7-0E87-4752-A832-1DC14605F8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T"/>
          </a:p>
        </p:txBody>
      </p:sp>
      <p:sp>
        <p:nvSpPr>
          <p:cNvPr id="3" name="Text Placeholder 2">
            <a:extLst>
              <a:ext uri="{FF2B5EF4-FFF2-40B4-BE49-F238E27FC236}">
                <a16:creationId xmlns:a16="http://schemas.microsoft.com/office/drawing/2014/main" id="{8F7C3F91-222A-4132-B429-A80BA0EF13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4" name="Date Placeholder 3">
            <a:extLst>
              <a:ext uri="{FF2B5EF4-FFF2-40B4-BE49-F238E27FC236}">
                <a16:creationId xmlns:a16="http://schemas.microsoft.com/office/drawing/2014/main" id="{58B65D9E-1B6C-4EB5-B100-C14A50C4DD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C21762-6A1B-4208-90D7-07A29030266A}" type="datetimeFigureOut">
              <a:rPr lang="en-TT" smtClean="0"/>
              <a:t>4 Sep 2020</a:t>
            </a:fld>
            <a:endParaRPr lang="en-TT"/>
          </a:p>
        </p:txBody>
      </p:sp>
      <p:sp>
        <p:nvSpPr>
          <p:cNvPr id="5" name="Footer Placeholder 4">
            <a:extLst>
              <a:ext uri="{FF2B5EF4-FFF2-40B4-BE49-F238E27FC236}">
                <a16:creationId xmlns:a16="http://schemas.microsoft.com/office/drawing/2014/main" id="{9B709E23-58EA-4287-9C8C-CD2DD53ECB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T"/>
          </a:p>
        </p:txBody>
      </p:sp>
      <p:sp>
        <p:nvSpPr>
          <p:cNvPr id="6" name="Slide Number Placeholder 5">
            <a:extLst>
              <a:ext uri="{FF2B5EF4-FFF2-40B4-BE49-F238E27FC236}">
                <a16:creationId xmlns:a16="http://schemas.microsoft.com/office/drawing/2014/main" id="{4E8CE949-2F2F-40CF-8189-67F8D960A6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9B66CC-35BB-45D3-AF52-B3619A77B84C}" type="slidenum">
              <a:rPr lang="en-TT" smtClean="0"/>
              <a:t>‹#›</a:t>
            </a:fld>
            <a:endParaRPr lang="en-TT"/>
          </a:p>
        </p:txBody>
      </p:sp>
    </p:spTree>
    <p:extLst>
      <p:ext uri="{BB962C8B-B14F-4D97-AF65-F5344CB8AC3E}">
        <p14:creationId xmlns:p14="http://schemas.microsoft.com/office/powerpoint/2010/main" val="32005797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clmeproject.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hyperlink" Target="https://www.clmeproject.org/" TargetMode="External"/><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hyperlink" Target="mailto:info@canari.org" TargetMode="External"/><Relationship Id="rId2" Type="http://schemas.openxmlformats.org/officeDocument/2006/relationships/hyperlink" Target="http://www.canari.org/clme-csap" TargetMode="Externa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clmeproject.org/sap-overview/"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canari.org/clmepluscsap/" TargetMode="External"/><Relationship Id="rId4" Type="http://schemas.openxmlformats.org/officeDocument/2006/relationships/hyperlink" Target="https://www.clmeproject.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3.png"/><Relationship Id="rId2" Type="http://schemas.openxmlformats.org/officeDocument/2006/relationships/diagramData" Target="../diagrams/data1.xml"/><Relationship Id="rId16" Type="http://schemas.openxmlformats.org/officeDocument/2006/relationships/image" Target="../media/image16.sv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1.png"/><Relationship Id="rId5" Type="http://schemas.openxmlformats.org/officeDocument/2006/relationships/diagramColors" Target="../diagrams/colors1.xml"/><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diagramQuickStyle" Target="../diagrams/quickStyle1.xml"/><Relationship Id="rId9" Type="http://schemas.openxmlformats.org/officeDocument/2006/relationships/image" Target="../media/image9.png"/><Relationship Id="rId1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3E614159-DF8E-423A-9308-9DA70EF64093}"/>
              </a:ext>
            </a:extLst>
          </p:cNvPr>
          <p:cNvPicPr/>
          <p:nvPr/>
        </p:nvPicPr>
        <p:blipFill rotWithShape="1">
          <a:blip r:embed="rId2"/>
          <a:srcRect l="108" t="4478"/>
          <a:stretch/>
        </p:blipFill>
        <p:spPr>
          <a:xfrm>
            <a:off x="247650" y="643855"/>
            <a:ext cx="6383365" cy="5570290"/>
          </a:xfrm>
          <a:prstGeom prst="rect">
            <a:avLst/>
          </a:prstGeom>
          <a:ln w="28575">
            <a:solidFill>
              <a:schemeClr val="accent1">
                <a:lumMod val="75000"/>
              </a:schemeClr>
            </a:solidFill>
          </a:ln>
        </p:spPr>
      </p:pic>
      <p:pic>
        <p:nvPicPr>
          <p:cNvPr id="31" name="Picture 30" descr="A close up of a sign&#10;&#10;Description automatically generated">
            <a:extLst>
              <a:ext uri="{FF2B5EF4-FFF2-40B4-BE49-F238E27FC236}">
                <a16:creationId xmlns:a16="http://schemas.microsoft.com/office/drawing/2014/main" id="{DAE93974-F729-4C5A-BF9E-2A2CB0B2B21B}"/>
              </a:ext>
            </a:extLst>
          </p:cNvPr>
          <p:cNvPicPr>
            <a:picLocks noChangeAspect="1"/>
          </p:cNvPicPr>
          <p:nvPr/>
        </p:nvPicPr>
        <p:blipFill>
          <a:blip r:embed="rId3"/>
          <a:stretch>
            <a:fillRect/>
          </a:stretch>
        </p:blipFill>
        <p:spPr>
          <a:xfrm>
            <a:off x="8534348" y="242660"/>
            <a:ext cx="1345870" cy="1741714"/>
          </a:xfrm>
          <a:prstGeom prst="rect">
            <a:avLst/>
          </a:prstGeom>
        </p:spPr>
      </p:pic>
      <p:sp>
        <p:nvSpPr>
          <p:cNvPr id="16" name="TextBox 15">
            <a:extLst>
              <a:ext uri="{FF2B5EF4-FFF2-40B4-BE49-F238E27FC236}">
                <a16:creationId xmlns:a16="http://schemas.microsoft.com/office/drawing/2014/main" id="{3EBF05CB-D3D3-495F-A5E8-8C1F0E81A445}"/>
              </a:ext>
            </a:extLst>
          </p:cNvPr>
          <p:cNvSpPr txBox="1"/>
          <p:nvPr/>
        </p:nvSpPr>
        <p:spPr>
          <a:xfrm>
            <a:off x="5168909" y="6430203"/>
            <a:ext cx="1234633" cy="246221"/>
          </a:xfrm>
          <a:prstGeom prst="rect">
            <a:avLst/>
          </a:prstGeom>
          <a:noFill/>
        </p:spPr>
        <p:txBody>
          <a:bodyPr wrap="none" rtlCol="0">
            <a:spAutoFit/>
          </a:bodyPr>
          <a:lstStyle/>
          <a:p>
            <a:r>
              <a:rPr lang="en-TT" sz="1000" dirty="0">
                <a:solidFill>
                  <a:schemeClr val="bg1"/>
                </a:solidFill>
              </a:rPr>
              <a:t>Photo credit: ICFFA</a:t>
            </a:r>
          </a:p>
        </p:txBody>
      </p:sp>
      <p:sp>
        <p:nvSpPr>
          <p:cNvPr id="42" name="Rectangle 41">
            <a:extLst>
              <a:ext uri="{FF2B5EF4-FFF2-40B4-BE49-F238E27FC236}">
                <a16:creationId xmlns:a16="http://schemas.microsoft.com/office/drawing/2014/main" id="{A82D2E5F-7529-47D4-8AFF-CF9CBD9D2ED2}"/>
              </a:ext>
            </a:extLst>
          </p:cNvPr>
          <p:cNvSpPr/>
          <p:nvPr/>
        </p:nvSpPr>
        <p:spPr>
          <a:xfrm>
            <a:off x="5448762" y="6007701"/>
            <a:ext cx="1202573" cy="246221"/>
          </a:xfrm>
          <a:prstGeom prst="rect">
            <a:avLst/>
          </a:prstGeom>
          <a:solidFill>
            <a:schemeClr val="bg1">
              <a:lumMod val="65000"/>
              <a:alpha val="50000"/>
            </a:schemeClr>
          </a:solidFill>
        </p:spPr>
        <p:txBody>
          <a:bodyPr wrap="none">
            <a:spAutoFit/>
          </a:bodyPr>
          <a:lstStyle/>
          <a:p>
            <a:r>
              <a:rPr lang="en-TT" sz="1000" b="1" dirty="0">
                <a:solidFill>
                  <a:schemeClr val="bg1"/>
                </a:solidFill>
              </a:rPr>
              <a:t>Photo credit: ICFFA</a:t>
            </a:r>
          </a:p>
        </p:txBody>
      </p:sp>
      <p:sp>
        <p:nvSpPr>
          <p:cNvPr id="11" name="Content Placeholder 14">
            <a:extLst>
              <a:ext uri="{FF2B5EF4-FFF2-40B4-BE49-F238E27FC236}">
                <a16:creationId xmlns:a16="http://schemas.microsoft.com/office/drawing/2014/main" id="{8235C291-6EF9-4634-AD81-DEAD35790DB5}"/>
              </a:ext>
            </a:extLst>
          </p:cNvPr>
          <p:cNvSpPr txBox="1">
            <a:spLocks/>
          </p:cNvSpPr>
          <p:nvPr/>
        </p:nvSpPr>
        <p:spPr>
          <a:xfrm>
            <a:off x="6710935" y="4958452"/>
            <a:ext cx="5072616" cy="144375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900" cap="all" dirty="0">
                <a:solidFill>
                  <a:srgbClr val="000000"/>
                </a:solidFill>
              </a:rPr>
              <a:t>R</a:t>
            </a:r>
            <a:r>
              <a:rPr lang="en-US" sz="1900" dirty="0">
                <a:solidFill>
                  <a:srgbClr val="000000"/>
                </a:solidFill>
              </a:rPr>
              <a:t>eport of the small grant project </a:t>
            </a:r>
          </a:p>
          <a:p>
            <a:pPr marL="0" indent="0" algn="ctr">
              <a:buFont typeface="Arial" panose="020B0604020202020204" pitchFamily="34" charset="0"/>
              <a:buNone/>
            </a:pPr>
            <a:r>
              <a:rPr lang="en-US" sz="1900" dirty="0">
                <a:solidFill>
                  <a:srgbClr val="000000"/>
                </a:solidFill>
              </a:rPr>
              <a:t>contributing to </a:t>
            </a:r>
          </a:p>
          <a:p>
            <a:pPr marL="0" indent="0" algn="ctr">
              <a:buNone/>
            </a:pPr>
            <a:r>
              <a:rPr lang="en-US" sz="1800" i="1" dirty="0"/>
              <a:t>Catalyzing Implementation of the Strategic Action Programme (SAP) for the Sustainable Management of shared Living Marine Resources in the Caribbean and North Brazil Shelf Large Marine Ecosystems </a:t>
            </a:r>
            <a:r>
              <a:rPr lang="en-029" sz="1800" dirty="0"/>
              <a:t>(</a:t>
            </a:r>
            <a:r>
              <a:rPr lang="en-029" sz="1800" dirty="0">
                <a:hlinkClick r:id="rId4"/>
              </a:rPr>
              <a:t>CLME+ Project</a:t>
            </a:r>
            <a:r>
              <a:rPr lang="en-029" sz="1800" dirty="0"/>
              <a:t>)</a:t>
            </a:r>
            <a:endParaRPr lang="en-US" sz="1900" dirty="0">
              <a:solidFill>
                <a:srgbClr val="000000"/>
              </a:solidFill>
            </a:endParaRPr>
          </a:p>
        </p:txBody>
      </p:sp>
      <p:sp>
        <p:nvSpPr>
          <p:cNvPr id="13" name="Title 13">
            <a:extLst>
              <a:ext uri="{FF2B5EF4-FFF2-40B4-BE49-F238E27FC236}">
                <a16:creationId xmlns:a16="http://schemas.microsoft.com/office/drawing/2014/main" id="{0FB6D9B8-047D-47BB-B9F8-3FE8B477F095}"/>
              </a:ext>
            </a:extLst>
          </p:cNvPr>
          <p:cNvSpPr txBox="1">
            <a:spLocks/>
          </p:cNvSpPr>
          <p:nvPr/>
        </p:nvSpPr>
        <p:spPr>
          <a:xfrm>
            <a:off x="6631015" y="1583178"/>
            <a:ext cx="5152536" cy="3041643"/>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accent5">
                    <a:lumMod val="50000"/>
                  </a:schemeClr>
                </a:solidFill>
                <a:latin typeface="Gill Sans Nova Cond" panose="020B0606020104020203" pitchFamily="34" charset="0"/>
              </a:rPr>
              <a:t>Enhancing and promoting the seamoss industry as a sustainable alternate livelihood of fisherfolk in the </a:t>
            </a:r>
            <a:r>
              <a:rPr lang="en-US" sz="4000" b="1" dirty="0" err="1">
                <a:solidFill>
                  <a:schemeClr val="accent5">
                    <a:lumMod val="50000"/>
                  </a:schemeClr>
                </a:solidFill>
                <a:latin typeface="Gill Sans Nova Cond" panose="020B0606020104020203" pitchFamily="34" charset="0"/>
              </a:rPr>
              <a:t>Gingerland</a:t>
            </a:r>
            <a:r>
              <a:rPr lang="en-US" sz="4000" b="1" dirty="0">
                <a:solidFill>
                  <a:schemeClr val="accent5">
                    <a:lumMod val="50000"/>
                  </a:schemeClr>
                </a:solidFill>
                <a:latin typeface="Gill Sans Nova Cond" panose="020B0606020104020203" pitchFamily="34" charset="0"/>
              </a:rPr>
              <a:t> Community, Nevis</a:t>
            </a:r>
          </a:p>
        </p:txBody>
      </p:sp>
    </p:spTree>
    <p:extLst>
      <p:ext uri="{BB962C8B-B14F-4D97-AF65-F5344CB8AC3E}">
        <p14:creationId xmlns:p14="http://schemas.microsoft.com/office/powerpoint/2010/main" val="1510450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430BE-FF8A-47E2-827F-013F7DFC588D}"/>
              </a:ext>
            </a:extLst>
          </p:cNvPr>
          <p:cNvSpPr>
            <a:spLocks noGrp="1"/>
          </p:cNvSpPr>
          <p:nvPr>
            <p:ph type="title"/>
          </p:nvPr>
        </p:nvSpPr>
        <p:spPr>
          <a:xfrm>
            <a:off x="898981" y="519914"/>
            <a:ext cx="10178322" cy="498459"/>
          </a:xfrm>
        </p:spPr>
        <p:txBody>
          <a:bodyPr>
            <a:noAutofit/>
          </a:bodyPr>
          <a:lstStyle/>
          <a:p>
            <a:r>
              <a:rPr lang="en-TT" sz="3600" b="1" dirty="0">
                <a:solidFill>
                  <a:schemeClr val="accent1">
                    <a:lumMod val="75000"/>
                  </a:schemeClr>
                </a:solidFill>
                <a:latin typeface="Gill Sans Nova Cond" panose="020B0606020104020203" pitchFamily="34" charset="0"/>
              </a:rPr>
              <a:t>Result 4: Marketing strategy developed and new labels designed </a:t>
            </a:r>
          </a:p>
        </p:txBody>
      </p:sp>
      <p:sp>
        <p:nvSpPr>
          <p:cNvPr id="3" name="Content Placeholder 2">
            <a:extLst>
              <a:ext uri="{FF2B5EF4-FFF2-40B4-BE49-F238E27FC236}">
                <a16:creationId xmlns:a16="http://schemas.microsoft.com/office/drawing/2014/main" id="{B5B267B4-00EF-49E8-BDE5-831FBCDA25F5}"/>
              </a:ext>
            </a:extLst>
          </p:cNvPr>
          <p:cNvSpPr>
            <a:spLocks noGrp="1"/>
          </p:cNvSpPr>
          <p:nvPr>
            <p:ph idx="1"/>
          </p:nvPr>
        </p:nvSpPr>
        <p:spPr>
          <a:xfrm>
            <a:off x="975645" y="1311564"/>
            <a:ext cx="5269195" cy="1279319"/>
          </a:xfrm>
          <a:solidFill>
            <a:schemeClr val="accent1">
              <a:lumMod val="20000"/>
              <a:lumOff val="80000"/>
            </a:schemeClr>
          </a:solidFill>
        </p:spPr>
        <p:txBody>
          <a:bodyPr>
            <a:noAutofit/>
          </a:bodyPr>
          <a:lstStyle/>
          <a:p>
            <a:pPr marL="0" indent="0">
              <a:buNone/>
            </a:pPr>
            <a:r>
              <a:rPr lang="en-TT" sz="2200" dirty="0"/>
              <a:t>To improve marketing of their seamoss products the ICFFA developed a simple marketing strategy and designed new labels for their range of seamoss drinks. </a:t>
            </a:r>
          </a:p>
        </p:txBody>
      </p:sp>
      <p:pic>
        <p:nvPicPr>
          <p:cNvPr id="4" name="Picture 3">
            <a:extLst>
              <a:ext uri="{FF2B5EF4-FFF2-40B4-BE49-F238E27FC236}">
                <a16:creationId xmlns:a16="http://schemas.microsoft.com/office/drawing/2014/main" id="{37378A5D-58ED-4380-BCD8-B6D35DB2D4BC}"/>
              </a:ext>
            </a:extLst>
          </p:cNvPr>
          <p:cNvPicPr>
            <a:picLocks noChangeAspect="1"/>
          </p:cNvPicPr>
          <p:nvPr/>
        </p:nvPicPr>
        <p:blipFill rotWithShape="1">
          <a:blip r:embed="rId2"/>
          <a:srcRect l="1740" t="19496" r="50759" b="9123"/>
          <a:stretch/>
        </p:blipFill>
        <p:spPr>
          <a:xfrm>
            <a:off x="6979686" y="1942010"/>
            <a:ext cx="4450313" cy="2218929"/>
          </a:xfrm>
          <a:prstGeom prst="rect">
            <a:avLst/>
          </a:prstGeom>
        </p:spPr>
      </p:pic>
      <p:sp>
        <p:nvSpPr>
          <p:cNvPr id="5" name="TextBox 4">
            <a:extLst>
              <a:ext uri="{FF2B5EF4-FFF2-40B4-BE49-F238E27FC236}">
                <a16:creationId xmlns:a16="http://schemas.microsoft.com/office/drawing/2014/main" id="{20CB6CA8-886B-4B93-B9C6-F25466607F27}"/>
              </a:ext>
            </a:extLst>
          </p:cNvPr>
          <p:cNvSpPr txBox="1"/>
          <p:nvPr/>
        </p:nvSpPr>
        <p:spPr>
          <a:xfrm>
            <a:off x="975646" y="2772168"/>
            <a:ext cx="5269195" cy="1477328"/>
          </a:xfrm>
          <a:prstGeom prst="rect">
            <a:avLst/>
          </a:prstGeom>
          <a:noFill/>
        </p:spPr>
        <p:txBody>
          <a:bodyPr wrap="square" rtlCol="0">
            <a:spAutoFit/>
          </a:bodyPr>
          <a:lstStyle/>
          <a:p>
            <a:r>
              <a:rPr lang="en-US" b="1" dirty="0"/>
              <a:t>Activities implemented:</a:t>
            </a:r>
          </a:p>
          <a:p>
            <a:pPr marL="285750" indent="-285750">
              <a:buFont typeface="Arial" panose="020B0604020202020204" pitchFamily="34" charset="0"/>
              <a:buChar char="•"/>
            </a:pPr>
            <a:r>
              <a:rPr lang="en-US" dirty="0"/>
              <a:t>Developed a simple marketing strategy (this was done as one of the activities during the small and micro enterprise training workshop)</a:t>
            </a:r>
          </a:p>
          <a:p>
            <a:pPr marL="285750" indent="-285750">
              <a:buFont typeface="Arial" panose="020B0604020202020204" pitchFamily="34" charset="0"/>
              <a:buChar char="•"/>
            </a:pPr>
            <a:r>
              <a:rPr lang="en-US" dirty="0"/>
              <a:t>Designed new labels for range of </a:t>
            </a:r>
            <a:r>
              <a:rPr lang="en-US" dirty="0" err="1"/>
              <a:t>seamoss</a:t>
            </a:r>
            <a:r>
              <a:rPr lang="en-US" dirty="0"/>
              <a:t> drinks</a:t>
            </a:r>
          </a:p>
        </p:txBody>
      </p:sp>
      <p:sp>
        <p:nvSpPr>
          <p:cNvPr id="6" name="TextBox 5">
            <a:extLst>
              <a:ext uri="{FF2B5EF4-FFF2-40B4-BE49-F238E27FC236}">
                <a16:creationId xmlns:a16="http://schemas.microsoft.com/office/drawing/2014/main" id="{C2E00CB7-2DB5-4560-8DB4-67670B3BB51C}"/>
              </a:ext>
            </a:extLst>
          </p:cNvPr>
          <p:cNvSpPr txBox="1"/>
          <p:nvPr/>
        </p:nvSpPr>
        <p:spPr>
          <a:xfrm>
            <a:off x="975646" y="4389017"/>
            <a:ext cx="5392403" cy="1477328"/>
          </a:xfrm>
          <a:prstGeom prst="rect">
            <a:avLst/>
          </a:prstGeom>
          <a:solidFill>
            <a:schemeClr val="accent1">
              <a:lumMod val="20000"/>
              <a:lumOff val="80000"/>
            </a:schemeClr>
          </a:solidFill>
        </p:spPr>
        <p:txBody>
          <a:bodyPr wrap="square" rtlCol="0">
            <a:spAutoFit/>
          </a:bodyPr>
          <a:lstStyle/>
          <a:p>
            <a:r>
              <a:rPr lang="en-US" b="1" dirty="0"/>
              <a:t>Key results:</a:t>
            </a:r>
          </a:p>
          <a:p>
            <a:pPr marL="285750" indent="-285750">
              <a:buFont typeface="Arial" panose="020B0604020202020204" pitchFamily="34" charset="0"/>
              <a:buChar char="•"/>
            </a:pPr>
            <a:r>
              <a:rPr lang="en-US" dirty="0"/>
              <a:t>Simple marketing strategy to guide marketing of the ICFFA’s Seamoss products</a:t>
            </a:r>
          </a:p>
          <a:p>
            <a:pPr marL="285750" indent="-285750">
              <a:buFont typeface="Arial" panose="020B0604020202020204" pitchFamily="34" charset="0"/>
              <a:buChar char="•"/>
            </a:pPr>
            <a:r>
              <a:rPr lang="en-US" dirty="0"/>
              <a:t>New, more attractive labels for ICFFA’s range of </a:t>
            </a:r>
            <a:r>
              <a:rPr lang="en-US" dirty="0" err="1"/>
              <a:t>seamoss</a:t>
            </a:r>
            <a:r>
              <a:rPr lang="en-US" dirty="0"/>
              <a:t> drinks, which includes ingredients listing</a:t>
            </a:r>
          </a:p>
        </p:txBody>
      </p:sp>
      <p:sp>
        <p:nvSpPr>
          <p:cNvPr id="7" name="TextBox 6">
            <a:extLst>
              <a:ext uri="{FF2B5EF4-FFF2-40B4-BE49-F238E27FC236}">
                <a16:creationId xmlns:a16="http://schemas.microsoft.com/office/drawing/2014/main" id="{CF652923-2333-48B7-A2C2-6E0CE57372D7}"/>
              </a:ext>
            </a:extLst>
          </p:cNvPr>
          <p:cNvSpPr txBox="1"/>
          <p:nvPr/>
        </p:nvSpPr>
        <p:spPr>
          <a:xfrm>
            <a:off x="7195559" y="4160939"/>
            <a:ext cx="4020795" cy="276999"/>
          </a:xfrm>
          <a:prstGeom prst="rect">
            <a:avLst/>
          </a:prstGeom>
          <a:noFill/>
        </p:spPr>
        <p:txBody>
          <a:bodyPr wrap="square" rtlCol="0">
            <a:spAutoFit/>
          </a:bodyPr>
          <a:lstStyle/>
          <a:p>
            <a:r>
              <a:rPr lang="en-TT" sz="1200" dirty="0"/>
              <a:t>Image: ICFFA’s new label for their </a:t>
            </a:r>
            <a:r>
              <a:rPr lang="en-TT" sz="1200" dirty="0" err="1"/>
              <a:t>seamoss</a:t>
            </a:r>
            <a:r>
              <a:rPr lang="en-TT" sz="1200" dirty="0"/>
              <a:t> and coconut drink</a:t>
            </a:r>
          </a:p>
        </p:txBody>
      </p:sp>
      <p:pic>
        <p:nvPicPr>
          <p:cNvPr id="8" name="Picture 7" descr="A close up of a sign&#10;&#10;Description automatically generated">
            <a:extLst>
              <a:ext uri="{FF2B5EF4-FFF2-40B4-BE49-F238E27FC236}">
                <a16:creationId xmlns:a16="http://schemas.microsoft.com/office/drawing/2014/main" id="{BA2B15EC-5020-40AE-9511-2627022F2E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77303" y="-3244"/>
            <a:ext cx="1114696" cy="1314808"/>
          </a:xfrm>
          <a:prstGeom prst="rect">
            <a:avLst/>
          </a:prstGeom>
        </p:spPr>
      </p:pic>
    </p:spTree>
    <p:extLst>
      <p:ext uri="{BB962C8B-B14F-4D97-AF65-F5344CB8AC3E}">
        <p14:creationId xmlns:p14="http://schemas.microsoft.com/office/powerpoint/2010/main" val="423929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15E9C-4843-4647-AE61-6BE2D1FD5B49}"/>
              </a:ext>
            </a:extLst>
          </p:cNvPr>
          <p:cNvSpPr>
            <a:spLocks noGrp="1"/>
          </p:cNvSpPr>
          <p:nvPr>
            <p:ph type="title"/>
          </p:nvPr>
        </p:nvSpPr>
        <p:spPr>
          <a:xfrm>
            <a:off x="4717915" y="582407"/>
            <a:ext cx="3116041" cy="716573"/>
          </a:xfrm>
        </p:spPr>
        <p:txBody>
          <a:bodyPr>
            <a:normAutofit/>
          </a:bodyPr>
          <a:lstStyle/>
          <a:p>
            <a:r>
              <a:rPr lang="en-TT" sz="3600" b="1" dirty="0">
                <a:solidFill>
                  <a:schemeClr val="accent1">
                    <a:lumMod val="75000"/>
                  </a:schemeClr>
                </a:solidFill>
                <a:latin typeface="Gill Sans Nova Cond" panose="020B0606020104020203" pitchFamily="34" charset="0"/>
              </a:rPr>
              <a:t>Challenges</a:t>
            </a:r>
          </a:p>
        </p:txBody>
      </p:sp>
      <p:sp>
        <p:nvSpPr>
          <p:cNvPr id="3" name="Content Placeholder 2">
            <a:extLst>
              <a:ext uri="{FF2B5EF4-FFF2-40B4-BE49-F238E27FC236}">
                <a16:creationId xmlns:a16="http://schemas.microsoft.com/office/drawing/2014/main" id="{C159FE14-698C-49E8-A9B4-9D9EA0E55527}"/>
              </a:ext>
            </a:extLst>
          </p:cNvPr>
          <p:cNvSpPr>
            <a:spLocks noGrp="1"/>
          </p:cNvSpPr>
          <p:nvPr>
            <p:ph idx="1"/>
          </p:nvPr>
        </p:nvSpPr>
        <p:spPr>
          <a:xfrm>
            <a:off x="4717915" y="1469180"/>
            <a:ext cx="6478621" cy="4775572"/>
          </a:xfrm>
        </p:spPr>
        <p:txBody>
          <a:bodyPr>
            <a:normAutofit/>
          </a:bodyPr>
          <a:lstStyle/>
          <a:p>
            <a:pPr marL="0" indent="0">
              <a:buNone/>
            </a:pPr>
            <a:r>
              <a:rPr lang="en-TT" sz="2000" dirty="0"/>
              <a:t>Some of the key challenges identified by the ICFFA in implementing their small grant project were:</a:t>
            </a:r>
          </a:p>
          <a:p>
            <a:r>
              <a:rPr lang="en-US" sz="2000" dirty="0"/>
              <a:t>Difficulty in accessing input materials - the initial seedlings to start the </a:t>
            </a:r>
            <a:r>
              <a:rPr lang="en-US" sz="2000" dirty="0" err="1"/>
              <a:t>seamoss</a:t>
            </a:r>
            <a:r>
              <a:rPr lang="en-US" sz="2000" dirty="0"/>
              <a:t> plots were difficult to locate.</a:t>
            </a:r>
          </a:p>
          <a:p>
            <a:r>
              <a:rPr lang="en-US" sz="2000" dirty="0" err="1"/>
              <a:t>Unfavourable</a:t>
            </a:r>
            <a:r>
              <a:rPr lang="en-US" sz="2000" dirty="0"/>
              <a:t> sea conditions – two </a:t>
            </a:r>
            <a:r>
              <a:rPr lang="en-US" sz="2000" dirty="0" err="1"/>
              <a:t>seamoss</a:t>
            </a:r>
            <a:r>
              <a:rPr lang="en-US" sz="2000" dirty="0"/>
              <a:t> plots were damaged due to the high wave activity in the area selected for the </a:t>
            </a:r>
            <a:r>
              <a:rPr lang="en-US" sz="2000" dirty="0" err="1"/>
              <a:t>seamoss</a:t>
            </a:r>
            <a:r>
              <a:rPr lang="en-US" sz="2000" dirty="0"/>
              <a:t> plot. The Association eventually had to relocate their plots to another better sheltered area and use larger anchors.  </a:t>
            </a:r>
          </a:p>
          <a:p>
            <a:r>
              <a:rPr lang="en-US" sz="2000" dirty="0"/>
              <a:t>Inadequate support provided on more technical aspects of </a:t>
            </a:r>
            <a:r>
              <a:rPr lang="en-US" sz="2000" dirty="0" err="1"/>
              <a:t>seamoss</a:t>
            </a:r>
            <a:r>
              <a:rPr lang="en-US" sz="2000" dirty="0"/>
              <a:t> cultivation.</a:t>
            </a:r>
          </a:p>
          <a:p>
            <a:r>
              <a:rPr lang="en-US" sz="2000" dirty="0"/>
              <a:t>Theft of plot materials.</a:t>
            </a:r>
          </a:p>
          <a:p>
            <a:r>
              <a:rPr lang="en-US" sz="2000" dirty="0"/>
              <a:t>Low commitment among Association members to follow through on assigned tasks.</a:t>
            </a:r>
          </a:p>
          <a:p>
            <a:endParaRPr lang="en-US" sz="2400" dirty="0"/>
          </a:p>
          <a:p>
            <a:pPr marL="0" indent="0">
              <a:buNone/>
            </a:pPr>
            <a:endParaRPr lang="en-TT" sz="3200" dirty="0"/>
          </a:p>
          <a:p>
            <a:pPr marL="0" indent="0">
              <a:buNone/>
            </a:pPr>
            <a:endParaRPr lang="en-TT" sz="3200" dirty="0"/>
          </a:p>
        </p:txBody>
      </p:sp>
      <p:pic>
        <p:nvPicPr>
          <p:cNvPr id="4" name="Picture 3" descr="A close up of a sign&#10;&#10;Description automatically generated">
            <a:extLst>
              <a:ext uri="{FF2B5EF4-FFF2-40B4-BE49-F238E27FC236}">
                <a16:creationId xmlns:a16="http://schemas.microsoft.com/office/drawing/2014/main" id="{69358272-BC0F-4F76-93A7-03E915D595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77303" y="-3244"/>
            <a:ext cx="1114696" cy="1314808"/>
          </a:xfrm>
          <a:prstGeom prst="rect">
            <a:avLst/>
          </a:prstGeom>
        </p:spPr>
      </p:pic>
      <p:sp>
        <p:nvSpPr>
          <p:cNvPr id="5" name="Content Placeholder 2">
            <a:extLst>
              <a:ext uri="{FF2B5EF4-FFF2-40B4-BE49-F238E27FC236}">
                <a16:creationId xmlns:a16="http://schemas.microsoft.com/office/drawing/2014/main" id="{FD6B8588-DAD1-44BF-8B14-BC83989634AD}"/>
              </a:ext>
            </a:extLst>
          </p:cNvPr>
          <p:cNvSpPr txBox="1">
            <a:spLocks/>
          </p:cNvSpPr>
          <p:nvPr/>
        </p:nvSpPr>
        <p:spPr>
          <a:xfrm>
            <a:off x="835441" y="1503319"/>
            <a:ext cx="2997257" cy="477557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Capacity building in the more technical aspects of </a:t>
            </a:r>
            <a:r>
              <a:rPr lang="en-US" sz="2000" dirty="0" err="1"/>
              <a:t>seamoss</a:t>
            </a:r>
            <a:r>
              <a:rPr lang="en-US" sz="2000" dirty="0"/>
              <a:t> cultivation before project start-up could have facilitated faster roll out of some key project activities. </a:t>
            </a:r>
          </a:p>
          <a:p>
            <a:r>
              <a:rPr lang="en-TT" sz="2000" dirty="0"/>
              <a:t>Seeking early buy-in and having better communication about the project and its progress with Association members could have improved the commitment of more members to support with implementing the project. </a:t>
            </a:r>
          </a:p>
        </p:txBody>
      </p:sp>
      <p:sp>
        <p:nvSpPr>
          <p:cNvPr id="6" name="Title 1">
            <a:extLst>
              <a:ext uri="{FF2B5EF4-FFF2-40B4-BE49-F238E27FC236}">
                <a16:creationId xmlns:a16="http://schemas.microsoft.com/office/drawing/2014/main" id="{11260462-AF9A-4861-ACE4-E3F5B805B47E}"/>
              </a:ext>
            </a:extLst>
          </p:cNvPr>
          <p:cNvSpPr txBox="1">
            <a:spLocks/>
          </p:cNvSpPr>
          <p:nvPr/>
        </p:nvSpPr>
        <p:spPr>
          <a:xfrm>
            <a:off x="835441" y="579109"/>
            <a:ext cx="4263216" cy="741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TT" sz="3600" b="1" dirty="0">
                <a:solidFill>
                  <a:schemeClr val="accent1">
                    <a:lumMod val="75000"/>
                  </a:schemeClr>
                </a:solidFill>
                <a:latin typeface="Gill Sans Nova Cond" panose="020B0606020104020203" pitchFamily="34" charset="0"/>
              </a:rPr>
              <a:t>Lessons learned</a:t>
            </a:r>
          </a:p>
        </p:txBody>
      </p:sp>
    </p:spTree>
    <p:extLst>
      <p:ext uri="{BB962C8B-B14F-4D97-AF65-F5344CB8AC3E}">
        <p14:creationId xmlns:p14="http://schemas.microsoft.com/office/powerpoint/2010/main" val="139172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09931B-83FD-4833-8FA9-B02B54A2BBE5}"/>
              </a:ext>
            </a:extLst>
          </p:cNvPr>
          <p:cNvSpPr>
            <a:spLocks noGrp="1"/>
          </p:cNvSpPr>
          <p:nvPr>
            <p:ph idx="1"/>
          </p:nvPr>
        </p:nvSpPr>
        <p:spPr>
          <a:xfrm>
            <a:off x="447841" y="1815775"/>
            <a:ext cx="10944497" cy="4038673"/>
          </a:xfrm>
        </p:spPr>
        <p:txBody>
          <a:bodyPr>
            <a:normAutofit/>
          </a:bodyPr>
          <a:lstStyle/>
          <a:p>
            <a:pPr marL="0" indent="0" algn="ctr">
              <a:buNone/>
            </a:pPr>
            <a:r>
              <a:rPr lang="en-TT" sz="1400" dirty="0"/>
              <a:t>This Information Product was developed under the </a:t>
            </a:r>
            <a:r>
              <a:rPr lang="en-TT" sz="1400" dirty="0">
                <a:hlinkClick r:id="rId2"/>
              </a:rPr>
              <a:t>Engaging Civil Society in CLME+ SAP Implementation project </a:t>
            </a:r>
            <a:r>
              <a:rPr lang="en-TT" sz="1400" dirty="0"/>
              <a:t>which is being executed by the Caribbean Natural Resources Institute (CANARI) as a component of the </a:t>
            </a:r>
            <a:r>
              <a:rPr lang="en-TT" sz="1400" dirty="0">
                <a:hlinkClick r:id="rId3"/>
              </a:rPr>
              <a:t>CLME+ Project</a:t>
            </a:r>
            <a:r>
              <a:rPr lang="en-TT" sz="1400" dirty="0"/>
              <a:t>. The five-year (2015 – 2020) CLME+ Project is being implemented by the United Nations Development Programme (UNDP) and co-financed by the Global Environment Facility (GEF).</a:t>
            </a:r>
          </a:p>
          <a:p>
            <a:pPr marL="0" indent="0" algn="ctr">
              <a:buNone/>
            </a:pPr>
            <a:endParaRPr lang="en-TT" sz="1400" b="1" i="1" dirty="0"/>
          </a:p>
          <a:p>
            <a:pPr marL="0" indent="0" algn="ctr">
              <a:buNone/>
            </a:pPr>
            <a:r>
              <a:rPr lang="en-TT" sz="1400" b="1" i="1" dirty="0"/>
              <a:t>CLME+ Project co-executing partners:</a:t>
            </a:r>
          </a:p>
        </p:txBody>
      </p:sp>
      <p:grpSp>
        <p:nvGrpSpPr>
          <p:cNvPr id="4" name="Group 3">
            <a:extLst>
              <a:ext uri="{FF2B5EF4-FFF2-40B4-BE49-F238E27FC236}">
                <a16:creationId xmlns:a16="http://schemas.microsoft.com/office/drawing/2014/main" id="{DBE7ED8B-4BD3-4A5D-88FA-0164E0A3C1BD}"/>
              </a:ext>
            </a:extLst>
          </p:cNvPr>
          <p:cNvGrpSpPr/>
          <p:nvPr/>
        </p:nvGrpSpPr>
        <p:grpSpPr>
          <a:xfrm>
            <a:off x="3887092" y="312026"/>
            <a:ext cx="4065995" cy="1290691"/>
            <a:chOff x="0" y="0"/>
            <a:chExt cx="5464603" cy="1561465"/>
          </a:xfrm>
        </p:grpSpPr>
        <p:pic>
          <p:nvPicPr>
            <p:cNvPr id="5" name="Picture 4" descr="C:\Users\terrence.CANARI2016\Documents\CANARILogo &amp; Letterhead November 2013\CANARI logo colour (hi res)NLNov1413.jpg">
              <a:extLst>
                <a:ext uri="{FF2B5EF4-FFF2-40B4-BE49-F238E27FC236}">
                  <a16:creationId xmlns:a16="http://schemas.microsoft.com/office/drawing/2014/main" id="{4C5E538B-DE57-4A56-90CE-88E1276025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3023" y="106326"/>
              <a:ext cx="1211580" cy="1329690"/>
            </a:xfrm>
            <a:prstGeom prst="rect">
              <a:avLst/>
            </a:prstGeom>
            <a:noFill/>
            <a:ln>
              <a:noFill/>
            </a:ln>
          </p:spPr>
        </p:pic>
        <p:pic>
          <p:nvPicPr>
            <p:cNvPr id="6" name="Picture 5" descr="C:\Users\terrence.CANARI2016\Documents\CLME+ Comm Strat Dev May 2016\New CLME+ Logo Dec 2016\CLME+-UNDP-GEF-logos20161220.jpg">
              <a:extLst>
                <a:ext uri="{FF2B5EF4-FFF2-40B4-BE49-F238E27FC236}">
                  <a16:creationId xmlns:a16="http://schemas.microsoft.com/office/drawing/2014/main" id="{20D7A94C-A23B-4E82-80C1-7C07252388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4124960" cy="1561465"/>
            </a:xfrm>
            <a:prstGeom prst="rect">
              <a:avLst/>
            </a:prstGeom>
            <a:noFill/>
            <a:ln>
              <a:noFill/>
            </a:ln>
          </p:spPr>
        </p:pic>
      </p:grpSp>
      <p:grpSp>
        <p:nvGrpSpPr>
          <p:cNvPr id="7" name="Group 6">
            <a:extLst>
              <a:ext uri="{FF2B5EF4-FFF2-40B4-BE49-F238E27FC236}">
                <a16:creationId xmlns:a16="http://schemas.microsoft.com/office/drawing/2014/main" id="{F55D1214-4C5C-4A7E-A04C-D8A478B5435C}"/>
              </a:ext>
            </a:extLst>
          </p:cNvPr>
          <p:cNvGrpSpPr/>
          <p:nvPr/>
        </p:nvGrpSpPr>
        <p:grpSpPr>
          <a:xfrm>
            <a:off x="1052668" y="3244841"/>
            <a:ext cx="9734842" cy="720566"/>
            <a:chOff x="5977" y="394855"/>
            <a:chExt cx="6849110" cy="554990"/>
          </a:xfrm>
        </p:grpSpPr>
        <p:pic>
          <p:nvPicPr>
            <p:cNvPr id="8" name="Picture 7">
              <a:extLst>
                <a:ext uri="{FF2B5EF4-FFF2-40B4-BE49-F238E27FC236}">
                  <a16:creationId xmlns:a16="http://schemas.microsoft.com/office/drawing/2014/main" id="{699C593C-C345-440C-8E8B-0C7417AECC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732" r="2429"/>
            <a:stretch/>
          </p:blipFill>
          <p:spPr bwMode="auto">
            <a:xfrm>
              <a:off x="5977" y="394855"/>
              <a:ext cx="504825" cy="532765"/>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22FBC57-F8FA-4735-B971-615C80D3C4B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bwMode="auto">
            <a:xfrm>
              <a:off x="6197227" y="547255"/>
              <a:ext cx="657860" cy="243205"/>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F434D8A7-F816-4E59-89DE-109E491F2CA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bwMode="auto">
            <a:xfrm>
              <a:off x="653677" y="528205"/>
              <a:ext cx="781050" cy="32893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59617C0B-EA2B-415A-9BDA-C4F1B0A2667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bwMode="auto">
            <a:xfrm>
              <a:off x="1558552" y="509155"/>
              <a:ext cx="799465" cy="366395"/>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A8114575-1E1A-40FD-915A-80912152720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bwMode="auto">
            <a:xfrm>
              <a:off x="2330077" y="480580"/>
              <a:ext cx="834390" cy="423545"/>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DBC51A32-AE5A-4203-8C71-F580D31FA8B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bwMode="auto">
            <a:xfrm>
              <a:off x="3234952" y="509155"/>
              <a:ext cx="302260" cy="366395"/>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98C9C044-9370-4AD9-9E10-4CAF00C7313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bwMode="auto">
            <a:xfrm>
              <a:off x="3615952" y="490105"/>
              <a:ext cx="460375" cy="459740"/>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EC165B31-BC04-4A00-A763-812AF2592D0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bwMode="auto">
            <a:xfrm>
              <a:off x="4073152" y="528205"/>
              <a:ext cx="843915" cy="336550"/>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297F4B6F-3CCD-43CC-B53C-359A65CE88C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bwMode="auto">
            <a:xfrm>
              <a:off x="4968502" y="509155"/>
              <a:ext cx="466090" cy="364490"/>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71FC81C6-A383-40D9-AA7D-94FFB36668A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bwMode="auto">
            <a:xfrm>
              <a:off x="5473327" y="575830"/>
              <a:ext cx="685165" cy="236855"/>
            </a:xfrm>
            <a:prstGeom prst="rect">
              <a:avLst/>
            </a:prstGeom>
            <a:ln>
              <a:noFill/>
            </a:ln>
            <a:extLst>
              <a:ext uri="{53640926-AAD7-44D8-BBD7-CCE9431645EC}">
                <a14:shadowObscured xmlns:a14="http://schemas.microsoft.com/office/drawing/2010/main"/>
              </a:ext>
            </a:extLst>
          </p:spPr>
        </p:pic>
      </p:grpSp>
      <p:pic>
        <p:nvPicPr>
          <p:cNvPr id="18" name="Picture 17">
            <a:extLst>
              <a:ext uri="{FF2B5EF4-FFF2-40B4-BE49-F238E27FC236}">
                <a16:creationId xmlns:a16="http://schemas.microsoft.com/office/drawing/2014/main" id="{DB12507D-FFFB-40BE-B225-EE8C3489AD4B}"/>
              </a:ext>
            </a:extLst>
          </p:cNvPr>
          <p:cNvPicPr/>
          <p:nvPr/>
        </p:nvPicPr>
        <p:blipFill>
          <a:blip r:embed="rId16">
            <a:extLst>
              <a:ext uri="{28A0092B-C50C-407E-A947-70E740481C1C}">
                <a14:useLocalDpi xmlns:a14="http://schemas.microsoft.com/office/drawing/2010/main"/>
              </a:ext>
            </a:extLst>
          </a:blip>
          <a:srcRect/>
          <a:stretch>
            <a:fillRect/>
          </a:stretch>
        </p:blipFill>
        <p:spPr bwMode="auto">
          <a:xfrm>
            <a:off x="1563757" y="4201047"/>
            <a:ext cx="8216141" cy="199672"/>
          </a:xfrm>
          <a:prstGeom prst="rect">
            <a:avLst/>
          </a:prstGeom>
          <a:noFill/>
        </p:spPr>
      </p:pic>
      <p:sp>
        <p:nvSpPr>
          <p:cNvPr id="20" name="Rectangle 19">
            <a:extLst>
              <a:ext uri="{FF2B5EF4-FFF2-40B4-BE49-F238E27FC236}">
                <a16:creationId xmlns:a16="http://schemas.microsoft.com/office/drawing/2014/main" id="{0101835E-FB90-449F-9C9B-BE76E2C5CF75}"/>
              </a:ext>
            </a:extLst>
          </p:cNvPr>
          <p:cNvSpPr/>
          <p:nvPr/>
        </p:nvSpPr>
        <p:spPr>
          <a:xfrm>
            <a:off x="1070188" y="4532386"/>
            <a:ext cx="9699802" cy="1377300"/>
          </a:xfrm>
          <a:prstGeom prst="rect">
            <a:avLst/>
          </a:prstGeom>
        </p:spPr>
        <p:txBody>
          <a:bodyPr wrap="square">
            <a:spAutoFit/>
          </a:bodyPr>
          <a:lstStyle/>
          <a:p>
            <a:pPr algn="ctr"/>
            <a:r>
              <a:rPr lang="en-TT" sz="1000" b="1" dirty="0">
                <a:latin typeface="Arial" panose="020B0604020202020204" pitchFamily="34" charset="0"/>
                <a:cs typeface="Arial" panose="020B0604020202020204" pitchFamily="34" charset="0"/>
              </a:rPr>
              <a:t>Disclaimer:</a:t>
            </a:r>
          </a:p>
          <a:p>
            <a:r>
              <a:rPr lang="en-TT" sz="1050" dirty="0">
                <a:cs typeface="Arial" panose="020B0604020202020204" pitchFamily="34" charset="0"/>
              </a:rPr>
              <a:t>The designations employed and the presentation of information in any format in this Information Product do not imply the expression of any opinion whatsoever on the part of the GEF, UNDP and/or any of the CLME+ Project co-executing partners concerning the legal status of any country, territory, city or area or of its authorities, or concerning the delimitation of its frontiers or boundaries. Unless expressly stated otherwise, the content, facts, findings, interpretations, conclusions, views and opinions expressed in this Information Product are those of CANARI, and publication as a CLME+ Project Information Product does not by itself constitute an endorsement of the GEF, UNDP and/or any of the CLME+ Project co-executing partners of such content, facts, findings, interpretations, conclusions, views or opinions. The GEF, UNDP and/or any of the CLME+ Project co-executing partners do not warrant that the information contained in this Information Product is complete and correct and shall not be liable whatsoever for any damages incurred as a result of its use.</a:t>
            </a:r>
          </a:p>
        </p:txBody>
      </p:sp>
      <p:sp>
        <p:nvSpPr>
          <p:cNvPr id="21" name="TextBox 20">
            <a:extLst>
              <a:ext uri="{FF2B5EF4-FFF2-40B4-BE49-F238E27FC236}">
                <a16:creationId xmlns:a16="http://schemas.microsoft.com/office/drawing/2014/main" id="{24F54B5A-32E6-4D5B-A00E-AD7B17380E6F}"/>
              </a:ext>
            </a:extLst>
          </p:cNvPr>
          <p:cNvSpPr txBox="1"/>
          <p:nvPr/>
        </p:nvSpPr>
        <p:spPr>
          <a:xfrm>
            <a:off x="0" y="6108203"/>
            <a:ext cx="12192000" cy="623248"/>
          </a:xfrm>
          <a:prstGeom prst="rect">
            <a:avLst/>
          </a:prstGeom>
          <a:solidFill>
            <a:schemeClr val="accent5">
              <a:lumMod val="20000"/>
              <a:lumOff val="80000"/>
            </a:schemeClr>
          </a:solidFill>
        </p:spPr>
        <p:txBody>
          <a:bodyPr wrap="square" rtlCol="0">
            <a:spAutoFit/>
          </a:bodyPr>
          <a:lstStyle/>
          <a:p>
            <a:pPr algn="ctr"/>
            <a:r>
              <a:rPr lang="en-US" sz="2400" dirty="0"/>
              <a:t>For more information contact </a:t>
            </a:r>
            <a:r>
              <a:rPr lang="en-TT" sz="2400" dirty="0"/>
              <a:t>CANARI at </a:t>
            </a:r>
            <a:r>
              <a:rPr lang="en-TT" sz="2400" dirty="0">
                <a:hlinkClick r:id="rId17"/>
              </a:rPr>
              <a:t>info@canari.org</a:t>
            </a:r>
            <a:r>
              <a:rPr lang="en-TT" sz="2400" dirty="0"/>
              <a:t> </a:t>
            </a:r>
          </a:p>
          <a:p>
            <a:pPr algn="ctr"/>
            <a:r>
              <a:rPr lang="en-US" sz="1050" dirty="0"/>
              <a:t> </a:t>
            </a:r>
          </a:p>
        </p:txBody>
      </p:sp>
    </p:spTree>
    <p:extLst>
      <p:ext uri="{BB962C8B-B14F-4D97-AF65-F5344CB8AC3E}">
        <p14:creationId xmlns:p14="http://schemas.microsoft.com/office/powerpoint/2010/main" val="1698962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0EC98-4721-4354-BA91-C1D34DFB8BBB}"/>
              </a:ext>
            </a:extLst>
          </p:cNvPr>
          <p:cNvSpPr>
            <a:spLocks noGrp="1"/>
          </p:cNvSpPr>
          <p:nvPr>
            <p:ph type="title"/>
          </p:nvPr>
        </p:nvSpPr>
        <p:spPr>
          <a:xfrm>
            <a:off x="1167788" y="483985"/>
            <a:ext cx="2426242" cy="825630"/>
          </a:xfrm>
        </p:spPr>
        <p:txBody>
          <a:bodyPr>
            <a:normAutofit/>
          </a:bodyPr>
          <a:lstStyle/>
          <a:p>
            <a:r>
              <a:rPr lang="en-TT" sz="3600" b="1" dirty="0">
                <a:solidFill>
                  <a:schemeClr val="accent1">
                    <a:lumMod val="75000"/>
                  </a:schemeClr>
                </a:solidFill>
                <a:latin typeface="Gill Sans Nova Cond" panose="020B0606020104020203" pitchFamily="34" charset="0"/>
              </a:rPr>
              <a:t>Contents</a:t>
            </a:r>
          </a:p>
        </p:txBody>
      </p:sp>
      <p:sp>
        <p:nvSpPr>
          <p:cNvPr id="3" name="Content Placeholder 2">
            <a:extLst>
              <a:ext uri="{FF2B5EF4-FFF2-40B4-BE49-F238E27FC236}">
                <a16:creationId xmlns:a16="http://schemas.microsoft.com/office/drawing/2014/main" id="{F72FE88C-0F7B-459F-A072-1F0DBCF130B2}"/>
              </a:ext>
            </a:extLst>
          </p:cNvPr>
          <p:cNvSpPr>
            <a:spLocks noGrp="1"/>
          </p:cNvSpPr>
          <p:nvPr>
            <p:ph idx="1"/>
          </p:nvPr>
        </p:nvSpPr>
        <p:spPr>
          <a:xfrm>
            <a:off x="1167788" y="1572937"/>
            <a:ext cx="9195412" cy="4079718"/>
          </a:xfrm>
          <a:ln w="28575">
            <a:solidFill>
              <a:schemeClr val="accent1">
                <a:lumMod val="75000"/>
              </a:schemeClr>
            </a:solidFill>
          </a:ln>
        </p:spPr>
        <p:txBody>
          <a:bodyPr>
            <a:normAutofit/>
          </a:bodyPr>
          <a:lstStyle/>
          <a:p>
            <a:pPr lvl="0"/>
            <a:endParaRPr lang="en-TT" dirty="0"/>
          </a:p>
          <a:p>
            <a:pPr lvl="0"/>
            <a:r>
              <a:rPr lang="en-TT" dirty="0"/>
              <a:t>Background to the small grant facility </a:t>
            </a:r>
          </a:p>
          <a:p>
            <a:pPr lvl="0"/>
            <a:r>
              <a:rPr lang="en-TT" dirty="0"/>
              <a:t>Overview of the Indian Castle Fisherfolk Association</a:t>
            </a:r>
          </a:p>
          <a:p>
            <a:pPr lvl="0"/>
            <a:r>
              <a:rPr lang="en-TT" dirty="0"/>
              <a:t>Issues addressed by the small grant project</a:t>
            </a:r>
          </a:p>
          <a:p>
            <a:pPr lvl="0"/>
            <a:r>
              <a:rPr lang="en-TT" dirty="0"/>
              <a:t>Project goal and project objectives</a:t>
            </a:r>
          </a:p>
          <a:p>
            <a:pPr lvl="0"/>
            <a:r>
              <a:rPr lang="en-TT" dirty="0"/>
              <a:t>Project activities and key results</a:t>
            </a:r>
          </a:p>
          <a:p>
            <a:pPr lvl="0"/>
            <a:r>
              <a:rPr lang="en-TT" dirty="0"/>
              <a:t>Lessons learned and challenges</a:t>
            </a:r>
            <a:endParaRPr lang="en-US" sz="4000" dirty="0">
              <a:latin typeface="Calibri" panose="020F0502020204030204" pitchFamily="34" charset="0"/>
              <a:cs typeface="Calibri" panose="020F0502020204030204" pitchFamily="34" charset="0"/>
            </a:endParaRPr>
          </a:p>
          <a:p>
            <a:endParaRPr lang="en-TT" dirty="0"/>
          </a:p>
        </p:txBody>
      </p:sp>
      <p:pic>
        <p:nvPicPr>
          <p:cNvPr id="4" name="Picture 3" descr="A close up of a sign&#10;&#10;Description automatically generated">
            <a:extLst>
              <a:ext uri="{FF2B5EF4-FFF2-40B4-BE49-F238E27FC236}">
                <a16:creationId xmlns:a16="http://schemas.microsoft.com/office/drawing/2014/main" id="{3CA2DF16-BA83-46A3-B1F7-672D4C1E542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40322" y="-3244"/>
            <a:ext cx="1251678" cy="1424200"/>
          </a:xfrm>
          <a:prstGeom prst="rect">
            <a:avLst/>
          </a:prstGeom>
        </p:spPr>
      </p:pic>
    </p:spTree>
    <p:extLst>
      <p:ext uri="{BB962C8B-B14F-4D97-AF65-F5344CB8AC3E}">
        <p14:creationId xmlns:p14="http://schemas.microsoft.com/office/powerpoint/2010/main" val="3203332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41309F1-3D33-4C52-8735-E77DFF7B3D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334" r="11589"/>
          <a:stretch/>
        </p:blipFill>
        <p:spPr bwMode="auto">
          <a:xfrm>
            <a:off x="9033164" y="10"/>
            <a:ext cx="3158836"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569BC7-5901-4AA1-B529-FB745264451D}"/>
              </a:ext>
            </a:extLst>
          </p:cNvPr>
          <p:cNvSpPr>
            <a:spLocks noGrp="1"/>
          </p:cNvSpPr>
          <p:nvPr>
            <p:ph type="title"/>
          </p:nvPr>
        </p:nvSpPr>
        <p:spPr>
          <a:xfrm>
            <a:off x="510110" y="251230"/>
            <a:ext cx="7904217" cy="795250"/>
          </a:xfrm>
        </p:spPr>
        <p:txBody>
          <a:bodyPr>
            <a:normAutofit/>
          </a:bodyPr>
          <a:lstStyle/>
          <a:p>
            <a:r>
              <a:rPr lang="en-US" sz="3600" b="1" dirty="0">
                <a:solidFill>
                  <a:schemeClr val="accent1">
                    <a:lumMod val="75000"/>
                  </a:schemeClr>
                </a:solidFill>
                <a:latin typeface="Gill Sans Nova Cond" panose="020B0606020104020203" pitchFamily="34" charset="0"/>
              </a:rPr>
              <a:t>Background to the small grant facility</a:t>
            </a:r>
            <a:endParaRPr lang="en-TT" sz="2000" b="1" dirty="0"/>
          </a:p>
        </p:txBody>
      </p:sp>
      <p:sp>
        <p:nvSpPr>
          <p:cNvPr id="3" name="Content Placeholder 2">
            <a:extLst>
              <a:ext uri="{FF2B5EF4-FFF2-40B4-BE49-F238E27FC236}">
                <a16:creationId xmlns:a16="http://schemas.microsoft.com/office/drawing/2014/main" id="{D604FA40-A9A9-429E-B34D-30FC51424221}"/>
              </a:ext>
            </a:extLst>
          </p:cNvPr>
          <p:cNvSpPr>
            <a:spLocks noGrp="1"/>
          </p:cNvSpPr>
          <p:nvPr>
            <p:ph idx="1"/>
          </p:nvPr>
        </p:nvSpPr>
        <p:spPr>
          <a:xfrm>
            <a:off x="510110" y="955040"/>
            <a:ext cx="7996581" cy="5815215"/>
          </a:xfrm>
        </p:spPr>
        <p:txBody>
          <a:bodyPr>
            <a:noAutofit/>
          </a:bodyPr>
          <a:lstStyle/>
          <a:p>
            <a:pPr marL="0" indent="0">
              <a:buNone/>
            </a:pPr>
            <a:r>
              <a:rPr lang="en-US" sz="2000" dirty="0"/>
              <a:t>The Caribbean Natural Resources Institute (CANARI) is supporting</a:t>
            </a:r>
            <a:r>
              <a:rPr lang="en-029" sz="2000" dirty="0"/>
              <a:t> civil society’s participation in implementing the politically endorsed 10-year</a:t>
            </a:r>
            <a:r>
              <a:rPr lang="en-029" sz="2000" i="1" dirty="0"/>
              <a:t> </a:t>
            </a:r>
            <a:r>
              <a:rPr lang="en-029" sz="2000" b="1" dirty="0"/>
              <a:t>Strategic Action Programme for the Sustainable Management of the Shared Living Marine Resources of the Caribbean and North Brazil Shelf Large Marine Ecosystems </a:t>
            </a:r>
            <a:r>
              <a:rPr lang="en-029" sz="2000" dirty="0"/>
              <a:t>(</a:t>
            </a:r>
            <a:r>
              <a:rPr lang="en-029" sz="2000" u="sng" dirty="0">
                <a:hlinkClick r:id="rId3"/>
              </a:rPr>
              <a:t>CLME+ SAP</a:t>
            </a:r>
            <a:r>
              <a:rPr lang="en-029" sz="2000" dirty="0"/>
              <a:t>).  </a:t>
            </a:r>
          </a:p>
          <a:p>
            <a:pPr marL="0" indent="0">
              <a:buNone/>
            </a:pPr>
            <a:r>
              <a:rPr lang="en-029" sz="2000" dirty="0"/>
              <a:t>This work was supported under the 2015-2020 project </a:t>
            </a:r>
            <a:r>
              <a:rPr lang="en-US" sz="2000" i="1" dirty="0"/>
              <a:t>Catalyzing Implementation of the Strategic Action Programme (SAP) for the Sustainable Management of shared Living Marine Resources in the Caribbean and North Brazil Shelf Large Marine Ecosystems </a:t>
            </a:r>
            <a:r>
              <a:rPr lang="en-029" sz="2000" dirty="0"/>
              <a:t>(</a:t>
            </a:r>
            <a:r>
              <a:rPr lang="en-029" sz="2000" dirty="0">
                <a:hlinkClick r:id="rId4"/>
              </a:rPr>
              <a:t>CLME+ Project</a:t>
            </a:r>
            <a:r>
              <a:rPr lang="en-029" sz="2000" dirty="0"/>
              <a:t>) which seeks to initiate implementation of the CLME+ SAP.  </a:t>
            </a:r>
          </a:p>
          <a:p>
            <a:pPr marL="0" indent="0">
              <a:buNone/>
            </a:pPr>
            <a:r>
              <a:rPr lang="en-029" sz="2000" dirty="0"/>
              <a:t>As a project executing partner, </a:t>
            </a:r>
            <a:r>
              <a:rPr lang="en-US" sz="2000" dirty="0"/>
              <a:t>CANARI’s </a:t>
            </a:r>
            <a:r>
              <a:rPr lang="en-US" sz="2000" dirty="0">
                <a:hlinkClick r:id="rId5"/>
              </a:rPr>
              <a:t>sub-project</a:t>
            </a:r>
            <a:r>
              <a:rPr lang="en-US" sz="2000" dirty="0"/>
              <a:t> included administering a US$70,000 small grant facility to support two initiatives aimed at building the capacity of stakeholders in St. Kitts and Nevis in seamoss farming, as a demonstration of alternative livelihoods initiatives within the concept of ecosystem-based management. </a:t>
            </a:r>
          </a:p>
          <a:p>
            <a:pPr marL="0" indent="0">
              <a:lnSpc>
                <a:spcPct val="100000"/>
              </a:lnSpc>
              <a:buNone/>
            </a:pPr>
            <a:r>
              <a:rPr lang="en-US" sz="2000" dirty="0"/>
              <a:t>The Indian Castle Fisherfolk Association (ICFFA) received a small grant of US$17,650 from this small grant facility for their project </a:t>
            </a:r>
            <a:r>
              <a:rPr lang="en-US" sz="2000" i="1" dirty="0"/>
              <a:t>Enhancing and promoting the sea moss industry as a sustainable alternate livelihood for fisherfolk in the </a:t>
            </a:r>
            <a:r>
              <a:rPr lang="en-US" sz="2000" i="1" dirty="0" err="1"/>
              <a:t>Gingerland</a:t>
            </a:r>
            <a:r>
              <a:rPr lang="en-US" sz="2000" i="1" dirty="0"/>
              <a:t> Community, Nevis</a:t>
            </a:r>
            <a:r>
              <a:rPr lang="en-US" sz="2000" dirty="0"/>
              <a:t>.</a:t>
            </a:r>
            <a:endParaRPr lang="en-TT" sz="2000" dirty="0"/>
          </a:p>
        </p:txBody>
      </p:sp>
      <p:sp>
        <p:nvSpPr>
          <p:cNvPr id="7" name="TextBox 6">
            <a:extLst>
              <a:ext uri="{FF2B5EF4-FFF2-40B4-BE49-F238E27FC236}">
                <a16:creationId xmlns:a16="http://schemas.microsoft.com/office/drawing/2014/main" id="{11E7C8AD-2752-45F2-90B9-3ADF90723202}"/>
              </a:ext>
            </a:extLst>
          </p:cNvPr>
          <p:cNvSpPr txBox="1"/>
          <p:nvPr/>
        </p:nvSpPr>
        <p:spPr>
          <a:xfrm>
            <a:off x="9834880" y="6451424"/>
            <a:ext cx="2357120" cy="406575"/>
          </a:xfrm>
          <a:prstGeom prst="rect">
            <a:avLst/>
          </a:prstGeom>
          <a:solidFill>
            <a:schemeClr val="bg1">
              <a:lumMod val="50000"/>
              <a:alpha val="50000"/>
            </a:schemeClr>
          </a:solidFill>
        </p:spPr>
        <p:txBody>
          <a:bodyPr wrap="square" rtlCol="0">
            <a:spAutoFit/>
          </a:bodyPr>
          <a:lstStyle/>
          <a:p>
            <a:r>
              <a:rPr lang="en-TT" sz="1000" b="1" dirty="0">
                <a:solidFill>
                  <a:schemeClr val="bg1"/>
                </a:solidFill>
              </a:rPr>
              <a:t>Photo credit: </a:t>
            </a:r>
            <a:r>
              <a:rPr lang="en-US" sz="1000" b="1" dirty="0">
                <a:solidFill>
                  <a:schemeClr val="bg1"/>
                </a:solidFill>
              </a:rPr>
              <a:t>United Nations Food and Agriculture Organization (FAO)/</a:t>
            </a:r>
            <a:r>
              <a:rPr lang="en-TT" sz="1000" b="1" dirty="0">
                <a:solidFill>
                  <a:schemeClr val="bg1"/>
                </a:solidFill>
              </a:rPr>
              <a:t>/Stankus</a:t>
            </a:r>
          </a:p>
        </p:txBody>
      </p:sp>
      <p:pic>
        <p:nvPicPr>
          <p:cNvPr id="8" name="Picture 7" descr="A close up of a sign&#10;&#10;Description automatically generated">
            <a:extLst>
              <a:ext uri="{FF2B5EF4-FFF2-40B4-BE49-F238E27FC236}">
                <a16:creationId xmlns:a16="http://schemas.microsoft.com/office/drawing/2014/main" id="{A79C8AEE-6CD1-4CFF-B458-B19952D7248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108071" y="-3244"/>
            <a:ext cx="1083928" cy="1416408"/>
          </a:xfrm>
          <a:prstGeom prst="rect">
            <a:avLst/>
          </a:prstGeom>
        </p:spPr>
      </p:pic>
    </p:spTree>
    <p:extLst>
      <p:ext uri="{BB962C8B-B14F-4D97-AF65-F5344CB8AC3E}">
        <p14:creationId xmlns:p14="http://schemas.microsoft.com/office/powerpoint/2010/main" val="2009050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242A-D276-4102-9448-BF264316AA5B}"/>
              </a:ext>
            </a:extLst>
          </p:cNvPr>
          <p:cNvSpPr>
            <a:spLocks noGrp="1"/>
          </p:cNvSpPr>
          <p:nvPr>
            <p:ph type="title"/>
          </p:nvPr>
        </p:nvSpPr>
        <p:spPr>
          <a:xfrm>
            <a:off x="452844" y="291229"/>
            <a:ext cx="8193316" cy="846691"/>
          </a:xfrm>
        </p:spPr>
        <p:txBody>
          <a:bodyPr>
            <a:normAutofit fontScale="90000"/>
          </a:bodyPr>
          <a:lstStyle/>
          <a:p>
            <a:r>
              <a:rPr lang="en-TT" sz="4000" b="1" dirty="0">
                <a:solidFill>
                  <a:schemeClr val="accent1">
                    <a:lumMod val="75000"/>
                  </a:schemeClr>
                </a:solidFill>
                <a:latin typeface="Gill Sans Nova Cond" panose="020B0606020104020203" pitchFamily="34" charset="0"/>
              </a:rPr>
              <a:t>Overview of the Indian Castle Fisherfolk Association</a:t>
            </a:r>
            <a:endParaRPr lang="en-TT" sz="2400" dirty="0"/>
          </a:p>
        </p:txBody>
      </p:sp>
      <p:sp>
        <p:nvSpPr>
          <p:cNvPr id="3" name="Content Placeholder 2">
            <a:extLst>
              <a:ext uri="{FF2B5EF4-FFF2-40B4-BE49-F238E27FC236}">
                <a16:creationId xmlns:a16="http://schemas.microsoft.com/office/drawing/2014/main" id="{98176680-AC52-478F-A9DB-425B4A4F4C1E}"/>
              </a:ext>
            </a:extLst>
          </p:cNvPr>
          <p:cNvSpPr>
            <a:spLocks noGrp="1"/>
          </p:cNvSpPr>
          <p:nvPr>
            <p:ph idx="1"/>
          </p:nvPr>
        </p:nvSpPr>
        <p:spPr>
          <a:xfrm>
            <a:off x="452844" y="1137921"/>
            <a:ext cx="7268756" cy="5428850"/>
          </a:xfrm>
        </p:spPr>
        <p:txBody>
          <a:bodyPr>
            <a:noAutofit/>
          </a:bodyPr>
          <a:lstStyle/>
          <a:p>
            <a:pPr marL="0" indent="0">
              <a:lnSpc>
                <a:spcPct val="100000"/>
              </a:lnSpc>
              <a:buNone/>
            </a:pPr>
            <a:r>
              <a:rPr lang="en-US" sz="2000" dirty="0">
                <a:solidFill>
                  <a:schemeClr val="tx1">
                    <a:lumMod val="85000"/>
                    <a:lumOff val="15000"/>
                  </a:schemeClr>
                </a:solidFill>
              </a:rPr>
              <a:t>The ICFFA was formed in 2013 after several fisherfolk met initially to </a:t>
            </a:r>
            <a:r>
              <a:rPr lang="en-US" sz="2000" dirty="0" err="1">
                <a:solidFill>
                  <a:schemeClr val="tx1">
                    <a:lumMod val="85000"/>
                    <a:lumOff val="15000"/>
                  </a:schemeClr>
                </a:solidFill>
              </a:rPr>
              <a:t>organise</a:t>
            </a:r>
            <a:r>
              <a:rPr lang="en-US" sz="2000" dirty="0">
                <a:solidFill>
                  <a:schemeClr val="tx1">
                    <a:lumMod val="85000"/>
                    <a:lumOff val="15000"/>
                  </a:schemeClr>
                </a:solidFill>
              </a:rPr>
              <a:t> a fishing tournament. The tournament was a success and the group expanded and has resulted in what it is today. The ICFFA is currently governed by 3 members who serve as the Executive of the group. The current membership is 26 with 3 being women.</a:t>
            </a:r>
          </a:p>
          <a:p>
            <a:pPr marL="0" indent="0">
              <a:lnSpc>
                <a:spcPct val="100000"/>
              </a:lnSpc>
              <a:buNone/>
            </a:pPr>
            <a:r>
              <a:rPr lang="en-US" sz="2000" dirty="0">
                <a:solidFill>
                  <a:schemeClr val="tx1">
                    <a:lumMod val="85000"/>
                    <a:lumOff val="15000"/>
                  </a:schemeClr>
                </a:solidFill>
              </a:rPr>
              <a:t>The mission of the ICFFA is to encourage camaraderie and sportsmanship amongst its members; to educate its members in all areas of good fishing practice so as to reduce adverse impacts of unsustainable fishing practice; to enhance the livelihood of fishers and to promote social and community development. </a:t>
            </a:r>
            <a:endParaRPr lang="en-TT" sz="2000" dirty="0">
              <a:solidFill>
                <a:schemeClr val="tx1">
                  <a:lumMod val="85000"/>
                  <a:lumOff val="15000"/>
                </a:schemeClr>
              </a:solidFill>
            </a:endParaRPr>
          </a:p>
          <a:p>
            <a:pPr marL="0" indent="0">
              <a:lnSpc>
                <a:spcPct val="100000"/>
              </a:lnSpc>
              <a:buNone/>
            </a:pPr>
            <a:r>
              <a:rPr lang="en-US" sz="2000" dirty="0">
                <a:solidFill>
                  <a:schemeClr val="tx1">
                    <a:lumMod val="85000"/>
                    <a:lumOff val="15000"/>
                  </a:schemeClr>
                </a:solidFill>
              </a:rPr>
              <a:t>The ICFFA was cultivating and processing seamoss, producing seamoss drink products and marketing the products at its retail outlet. The ICFFA was operating a small seamoss farm on the beach at Indian Castle (Little Bay) in Nevis. The plot was in its very infant stage.  Although production was done on a small scale, it was based on availability of the dried seamoss which was purchased from local fishers and from Grenada.</a:t>
            </a:r>
          </a:p>
          <a:p>
            <a:pPr marL="0" indent="0">
              <a:lnSpc>
                <a:spcPct val="100000"/>
              </a:lnSpc>
              <a:buNone/>
            </a:pPr>
            <a:endParaRPr lang="en-TT" sz="2000" dirty="0">
              <a:solidFill>
                <a:schemeClr val="tx1">
                  <a:lumMod val="85000"/>
                  <a:lumOff val="15000"/>
                </a:schemeClr>
              </a:solidFill>
            </a:endParaRPr>
          </a:p>
        </p:txBody>
      </p:sp>
      <p:pic>
        <p:nvPicPr>
          <p:cNvPr id="4" name="Picture 3">
            <a:extLst>
              <a:ext uri="{FF2B5EF4-FFF2-40B4-BE49-F238E27FC236}">
                <a16:creationId xmlns:a16="http://schemas.microsoft.com/office/drawing/2014/main" id="{A32C73C8-F637-401E-9680-C88EB33B1FD7}"/>
              </a:ext>
            </a:extLst>
          </p:cNvPr>
          <p:cNvPicPr>
            <a:picLocks noChangeAspect="1"/>
          </p:cNvPicPr>
          <p:nvPr/>
        </p:nvPicPr>
        <p:blipFill>
          <a:blip r:embed="rId2"/>
          <a:stretch>
            <a:fillRect/>
          </a:stretch>
        </p:blipFill>
        <p:spPr>
          <a:xfrm>
            <a:off x="8001726" y="2391102"/>
            <a:ext cx="3887668" cy="2922488"/>
          </a:xfrm>
          <a:prstGeom prst="rect">
            <a:avLst/>
          </a:prstGeom>
        </p:spPr>
      </p:pic>
      <p:sp>
        <p:nvSpPr>
          <p:cNvPr id="5" name="Rectangle 4">
            <a:extLst>
              <a:ext uri="{FF2B5EF4-FFF2-40B4-BE49-F238E27FC236}">
                <a16:creationId xmlns:a16="http://schemas.microsoft.com/office/drawing/2014/main" id="{EADBC1D0-BF70-43EB-BB3C-0B991AE449D8}"/>
              </a:ext>
            </a:extLst>
          </p:cNvPr>
          <p:cNvSpPr/>
          <p:nvPr/>
        </p:nvSpPr>
        <p:spPr>
          <a:xfrm>
            <a:off x="10491960" y="5036591"/>
            <a:ext cx="1397434" cy="276999"/>
          </a:xfrm>
          <a:prstGeom prst="rect">
            <a:avLst/>
          </a:prstGeom>
          <a:solidFill>
            <a:schemeClr val="bg1">
              <a:lumMod val="65000"/>
              <a:alpha val="50000"/>
            </a:schemeClr>
          </a:solidFill>
        </p:spPr>
        <p:txBody>
          <a:bodyPr wrap="none">
            <a:spAutoFit/>
          </a:bodyPr>
          <a:lstStyle/>
          <a:p>
            <a:r>
              <a:rPr lang="en-TT" sz="1200" b="1" dirty="0">
                <a:solidFill>
                  <a:schemeClr val="bg1"/>
                </a:solidFill>
              </a:rPr>
              <a:t>Photo credit: ICFFA</a:t>
            </a:r>
          </a:p>
        </p:txBody>
      </p:sp>
      <p:pic>
        <p:nvPicPr>
          <p:cNvPr id="10" name="Picture 9" descr="A close up of a sign&#10;&#10;Description automatically generated">
            <a:extLst>
              <a:ext uri="{FF2B5EF4-FFF2-40B4-BE49-F238E27FC236}">
                <a16:creationId xmlns:a16="http://schemas.microsoft.com/office/drawing/2014/main" id="{0A550127-D618-4A5A-BA7A-AC130D5073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40322" y="-3244"/>
            <a:ext cx="1251678" cy="1424200"/>
          </a:xfrm>
          <a:prstGeom prst="rect">
            <a:avLst/>
          </a:prstGeom>
        </p:spPr>
      </p:pic>
    </p:spTree>
    <p:extLst>
      <p:ext uri="{BB962C8B-B14F-4D97-AF65-F5344CB8AC3E}">
        <p14:creationId xmlns:p14="http://schemas.microsoft.com/office/powerpoint/2010/main" val="239142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FDE82-4503-4123-9C46-27479733F79E}"/>
              </a:ext>
            </a:extLst>
          </p:cNvPr>
          <p:cNvSpPr>
            <a:spLocks noGrp="1"/>
          </p:cNvSpPr>
          <p:nvPr>
            <p:ph type="title"/>
          </p:nvPr>
        </p:nvSpPr>
        <p:spPr>
          <a:xfrm>
            <a:off x="513807" y="266414"/>
            <a:ext cx="7496218" cy="1065997"/>
          </a:xfrm>
        </p:spPr>
        <p:txBody>
          <a:bodyPr>
            <a:normAutofit/>
          </a:bodyPr>
          <a:lstStyle/>
          <a:p>
            <a:r>
              <a:rPr lang="en-TT" sz="3600" b="1" dirty="0">
                <a:solidFill>
                  <a:schemeClr val="accent1">
                    <a:lumMod val="75000"/>
                  </a:schemeClr>
                </a:solidFill>
                <a:latin typeface="Gill Sans Nova Cond" panose="020B0606020104020203" pitchFamily="34" charset="0"/>
              </a:rPr>
              <a:t>Issues addressed by the small grant project</a:t>
            </a:r>
          </a:p>
        </p:txBody>
      </p:sp>
      <p:sp>
        <p:nvSpPr>
          <p:cNvPr id="3" name="Content Placeholder 2">
            <a:extLst>
              <a:ext uri="{FF2B5EF4-FFF2-40B4-BE49-F238E27FC236}">
                <a16:creationId xmlns:a16="http://schemas.microsoft.com/office/drawing/2014/main" id="{069FAABB-D450-4A00-AC89-23281DF9A124}"/>
              </a:ext>
            </a:extLst>
          </p:cNvPr>
          <p:cNvSpPr>
            <a:spLocks noGrp="1"/>
          </p:cNvSpPr>
          <p:nvPr>
            <p:ph idx="1"/>
          </p:nvPr>
        </p:nvSpPr>
        <p:spPr>
          <a:xfrm>
            <a:off x="513807" y="1199346"/>
            <a:ext cx="7127571" cy="5242093"/>
          </a:xfrm>
        </p:spPr>
        <p:txBody>
          <a:bodyPr>
            <a:noAutofit/>
          </a:bodyPr>
          <a:lstStyle/>
          <a:p>
            <a:pPr>
              <a:lnSpc>
                <a:spcPct val="100000"/>
              </a:lnSpc>
            </a:pPr>
            <a:r>
              <a:rPr lang="en-US" sz="2000" dirty="0">
                <a:solidFill>
                  <a:schemeClr val="tx1"/>
                </a:solidFill>
              </a:rPr>
              <a:t>While the ICFFA’s production of seamoss drink products was done on a small scale, it was based on the availability of dried seamoss which was purchased from local fishers and from Grenada. In addition, the equipment used for production and labeling was the property of the </a:t>
            </a:r>
            <a:r>
              <a:rPr lang="en-US" sz="2000" dirty="0" err="1">
                <a:solidFill>
                  <a:schemeClr val="tx1"/>
                </a:solidFill>
              </a:rPr>
              <a:t>Agro</a:t>
            </a:r>
            <a:r>
              <a:rPr lang="en-US" sz="2000" dirty="0">
                <a:solidFill>
                  <a:schemeClr val="tx1"/>
                </a:solidFill>
              </a:rPr>
              <a:t>-processing Unit. </a:t>
            </a:r>
          </a:p>
          <a:p>
            <a:pPr>
              <a:lnSpc>
                <a:spcPct val="100000"/>
              </a:lnSpc>
            </a:pPr>
            <a:r>
              <a:rPr lang="en-US" sz="2000" dirty="0">
                <a:solidFill>
                  <a:schemeClr val="tx1"/>
                </a:solidFill>
              </a:rPr>
              <a:t>In order to meet the demand for seamoss drinks locally, the ICFFA needed to expand its level of operations, reduce its reliance on the </a:t>
            </a:r>
            <a:r>
              <a:rPr lang="en-US" sz="2000" dirty="0" err="1">
                <a:solidFill>
                  <a:schemeClr val="tx1"/>
                </a:solidFill>
              </a:rPr>
              <a:t>Agro</a:t>
            </a:r>
            <a:r>
              <a:rPr lang="en-US" sz="2000" dirty="0">
                <a:solidFill>
                  <a:schemeClr val="tx1"/>
                </a:solidFill>
              </a:rPr>
              <a:t>-processing Unit and improve the quality and consistency of the product as a number of local businesses expressed an interest in becoming outlets for drink.</a:t>
            </a:r>
          </a:p>
          <a:p>
            <a:pPr>
              <a:lnSpc>
                <a:spcPct val="100000"/>
              </a:lnSpc>
            </a:pPr>
            <a:r>
              <a:rPr lang="en-US" sz="2000" dirty="0">
                <a:solidFill>
                  <a:schemeClr val="tx1"/>
                </a:solidFill>
              </a:rPr>
              <a:t>Many persons were becoming health conscious and were seeking products that offer much healthier benefits. Therefore, ICFFA also had to embark on a campaign that creates an awareness of the nutritional properties and potential health benefits of seamoss and the work of the Association. There was also the possibility of marketing the product regionally.</a:t>
            </a:r>
          </a:p>
          <a:p>
            <a:pPr marL="0" indent="0" algn="r">
              <a:lnSpc>
                <a:spcPct val="100000"/>
              </a:lnSpc>
              <a:buNone/>
            </a:pPr>
            <a:r>
              <a:rPr lang="en-US" sz="1800" i="1" dirty="0"/>
              <a:t>                                               </a:t>
            </a:r>
            <a:endParaRPr lang="en-US" sz="1800" i="1" dirty="0">
              <a:solidFill>
                <a:schemeClr val="tx1"/>
              </a:solidFill>
            </a:endParaRPr>
          </a:p>
        </p:txBody>
      </p:sp>
      <p:pic>
        <p:nvPicPr>
          <p:cNvPr id="2050" name="Picture 2" descr="Geography of Saint Kitts and Nevis - Wikipedia">
            <a:extLst>
              <a:ext uri="{FF2B5EF4-FFF2-40B4-BE49-F238E27FC236}">
                <a16:creationId xmlns:a16="http://schemas.microsoft.com/office/drawing/2014/main" id="{B5BD7347-97FB-4F40-9EF3-D9E2D3F0211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10025" y="1680754"/>
            <a:ext cx="3755255" cy="412786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B96C977D-273B-42E6-B429-6C04BADA5D2E}"/>
              </a:ext>
            </a:extLst>
          </p:cNvPr>
          <p:cNvCxnSpPr>
            <a:cxnSpLocks/>
          </p:cNvCxnSpPr>
          <p:nvPr/>
        </p:nvCxnSpPr>
        <p:spPr>
          <a:xfrm>
            <a:off x="11173097" y="4119154"/>
            <a:ext cx="0" cy="13411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413E859-28C3-4334-BAA2-2444AB9C20EA}"/>
              </a:ext>
            </a:extLst>
          </p:cNvPr>
          <p:cNvSpPr txBox="1"/>
          <p:nvPr/>
        </p:nvSpPr>
        <p:spPr>
          <a:xfrm>
            <a:off x="10670395" y="3857544"/>
            <a:ext cx="1010085" cy="276999"/>
          </a:xfrm>
          <a:prstGeom prst="rect">
            <a:avLst/>
          </a:prstGeom>
          <a:noFill/>
        </p:spPr>
        <p:txBody>
          <a:bodyPr wrap="none" rtlCol="0">
            <a:spAutoFit/>
          </a:bodyPr>
          <a:lstStyle/>
          <a:p>
            <a:r>
              <a:rPr lang="en-TT" sz="1200" b="1" dirty="0">
                <a:solidFill>
                  <a:srgbClr val="FF0000"/>
                </a:solidFill>
              </a:rPr>
              <a:t>Indian Castle</a:t>
            </a:r>
          </a:p>
        </p:txBody>
      </p:sp>
      <p:pic>
        <p:nvPicPr>
          <p:cNvPr id="10" name="Picture 9" descr="A close up of a sign&#10;&#10;Description automatically generated">
            <a:extLst>
              <a:ext uri="{FF2B5EF4-FFF2-40B4-BE49-F238E27FC236}">
                <a16:creationId xmlns:a16="http://schemas.microsoft.com/office/drawing/2014/main" id="{D2627CB1-5DD5-4589-AE93-9BA948051B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33760" y="-3244"/>
            <a:ext cx="1158240" cy="1335655"/>
          </a:xfrm>
          <a:prstGeom prst="rect">
            <a:avLst/>
          </a:prstGeom>
        </p:spPr>
      </p:pic>
      <p:sp>
        <p:nvSpPr>
          <p:cNvPr id="9" name="TextBox 8">
            <a:extLst>
              <a:ext uri="{FF2B5EF4-FFF2-40B4-BE49-F238E27FC236}">
                <a16:creationId xmlns:a16="http://schemas.microsoft.com/office/drawing/2014/main" id="{1A054E05-904A-491B-90FA-ACBF9596ADC3}"/>
              </a:ext>
            </a:extLst>
          </p:cNvPr>
          <p:cNvSpPr txBox="1"/>
          <p:nvPr/>
        </p:nvSpPr>
        <p:spPr>
          <a:xfrm>
            <a:off x="8585244" y="5808617"/>
            <a:ext cx="2874698" cy="276999"/>
          </a:xfrm>
          <a:prstGeom prst="rect">
            <a:avLst/>
          </a:prstGeom>
          <a:noFill/>
        </p:spPr>
        <p:txBody>
          <a:bodyPr wrap="none" rtlCol="0">
            <a:spAutoFit/>
          </a:bodyPr>
          <a:lstStyle/>
          <a:p>
            <a:r>
              <a:rPr lang="en-TT" sz="1200" dirty="0"/>
              <a:t>Map: Location of ICFFA’s operation in Nevis</a:t>
            </a:r>
          </a:p>
        </p:txBody>
      </p:sp>
    </p:spTree>
    <p:extLst>
      <p:ext uri="{BB962C8B-B14F-4D97-AF65-F5344CB8AC3E}">
        <p14:creationId xmlns:p14="http://schemas.microsoft.com/office/powerpoint/2010/main" val="2152828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4A3EE-BD5B-4B19-B38E-61B4D3381836}"/>
              </a:ext>
            </a:extLst>
          </p:cNvPr>
          <p:cNvSpPr>
            <a:spLocks noGrp="1"/>
          </p:cNvSpPr>
          <p:nvPr>
            <p:ph type="title"/>
          </p:nvPr>
        </p:nvSpPr>
        <p:spPr>
          <a:xfrm>
            <a:off x="611224" y="511572"/>
            <a:ext cx="3523128" cy="799992"/>
          </a:xfrm>
        </p:spPr>
        <p:txBody>
          <a:bodyPr anchor="ctr">
            <a:normAutofit/>
          </a:bodyPr>
          <a:lstStyle/>
          <a:p>
            <a:r>
              <a:rPr lang="en-TT" sz="3600" b="1" dirty="0">
                <a:solidFill>
                  <a:schemeClr val="accent1">
                    <a:lumMod val="75000"/>
                  </a:schemeClr>
                </a:solidFill>
                <a:latin typeface="Gill Sans Nova Cond" panose="020B0606020104020203" pitchFamily="34" charset="0"/>
              </a:rPr>
              <a:t>Project goal</a:t>
            </a:r>
          </a:p>
        </p:txBody>
      </p:sp>
      <p:graphicFrame>
        <p:nvGraphicFramePr>
          <p:cNvPr id="15" name="Content Placeholder 2">
            <a:extLst>
              <a:ext uri="{FF2B5EF4-FFF2-40B4-BE49-F238E27FC236}">
                <a16:creationId xmlns:a16="http://schemas.microsoft.com/office/drawing/2014/main" id="{8FC725F8-313C-41B1-B626-C1ADF3FF500A}"/>
              </a:ext>
            </a:extLst>
          </p:cNvPr>
          <p:cNvGraphicFramePr>
            <a:graphicFrameLocks noGrp="1"/>
          </p:cNvGraphicFramePr>
          <p:nvPr>
            <p:ph idx="1"/>
            <p:extLst>
              <p:ext uri="{D42A27DB-BD31-4B8C-83A1-F6EECF244321}">
                <p14:modId xmlns:p14="http://schemas.microsoft.com/office/powerpoint/2010/main" val="3085290907"/>
              </p:ext>
            </p:extLst>
          </p:nvPr>
        </p:nvGraphicFramePr>
        <p:xfrm>
          <a:off x="5060910" y="1290670"/>
          <a:ext cx="6143752" cy="5209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phic 6" descr="Upward trend">
            <a:extLst>
              <a:ext uri="{FF2B5EF4-FFF2-40B4-BE49-F238E27FC236}">
                <a16:creationId xmlns:a16="http://schemas.microsoft.com/office/drawing/2014/main" id="{89C3FC0A-5002-4E70-9190-2EF1CFEE60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52419" y="5735282"/>
            <a:ext cx="735337" cy="735337"/>
          </a:xfrm>
          <a:prstGeom prst="rect">
            <a:avLst/>
          </a:prstGeom>
        </p:spPr>
      </p:pic>
      <p:pic>
        <p:nvPicPr>
          <p:cNvPr id="10" name="Graphic 9" descr="Body builder">
            <a:extLst>
              <a:ext uri="{FF2B5EF4-FFF2-40B4-BE49-F238E27FC236}">
                <a16:creationId xmlns:a16="http://schemas.microsoft.com/office/drawing/2014/main" id="{B53AB2B8-49A2-4C58-AC5C-FBE4292E06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31088" y="3514025"/>
            <a:ext cx="735337" cy="735337"/>
          </a:xfrm>
          <a:prstGeom prst="rect">
            <a:avLst/>
          </a:prstGeom>
        </p:spPr>
      </p:pic>
      <p:pic>
        <p:nvPicPr>
          <p:cNvPr id="18" name="Graphic 17" descr="Hammer">
            <a:extLst>
              <a:ext uri="{FF2B5EF4-FFF2-40B4-BE49-F238E27FC236}">
                <a16:creationId xmlns:a16="http://schemas.microsoft.com/office/drawing/2014/main" id="{74758B0E-6F9C-4756-8AA4-D135FE0800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48721" y="4667895"/>
            <a:ext cx="648854" cy="648854"/>
          </a:xfrm>
          <a:prstGeom prst="rect">
            <a:avLst/>
          </a:prstGeom>
        </p:spPr>
      </p:pic>
      <p:pic>
        <p:nvPicPr>
          <p:cNvPr id="23" name="Graphic 22" descr="Network diagram">
            <a:extLst>
              <a:ext uri="{FF2B5EF4-FFF2-40B4-BE49-F238E27FC236}">
                <a16:creationId xmlns:a16="http://schemas.microsoft.com/office/drawing/2014/main" id="{FE25129F-D53E-4F7C-B242-F0C9401E7F2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6200000">
            <a:off x="5177786" y="1311564"/>
            <a:ext cx="799992" cy="799992"/>
          </a:xfrm>
          <a:prstGeom prst="rect">
            <a:avLst/>
          </a:prstGeom>
        </p:spPr>
      </p:pic>
      <p:pic>
        <p:nvPicPr>
          <p:cNvPr id="26" name="Graphic 25" descr="Scientist">
            <a:extLst>
              <a:ext uri="{FF2B5EF4-FFF2-40B4-BE49-F238E27FC236}">
                <a16:creationId xmlns:a16="http://schemas.microsoft.com/office/drawing/2014/main" id="{A5E134E3-A871-406B-9D40-52B26C2633E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231088" y="2403012"/>
            <a:ext cx="752761" cy="752761"/>
          </a:xfrm>
          <a:prstGeom prst="rect">
            <a:avLst/>
          </a:prstGeom>
        </p:spPr>
      </p:pic>
      <p:sp>
        <p:nvSpPr>
          <p:cNvPr id="27" name="TextBox 26">
            <a:extLst>
              <a:ext uri="{FF2B5EF4-FFF2-40B4-BE49-F238E27FC236}">
                <a16:creationId xmlns:a16="http://schemas.microsoft.com/office/drawing/2014/main" id="{989C2B8F-1B26-4D87-A1EF-F7C3FE98EA84}"/>
              </a:ext>
            </a:extLst>
          </p:cNvPr>
          <p:cNvSpPr txBox="1"/>
          <p:nvPr/>
        </p:nvSpPr>
        <p:spPr>
          <a:xfrm>
            <a:off x="611223" y="1404115"/>
            <a:ext cx="3828162" cy="4708981"/>
          </a:xfrm>
          <a:prstGeom prst="rect">
            <a:avLst/>
          </a:prstGeom>
          <a:noFill/>
        </p:spPr>
        <p:txBody>
          <a:bodyPr wrap="square" rtlCol="0">
            <a:spAutoFit/>
          </a:bodyPr>
          <a:lstStyle/>
          <a:p>
            <a:r>
              <a:rPr lang="en-US" sz="2000" dirty="0"/>
              <a:t>The goal of the </a:t>
            </a:r>
            <a:r>
              <a:rPr lang="en-US" sz="2000" b="1" i="1" dirty="0"/>
              <a:t>Enhancing and promoting the seamoss industry as a sustainable alternate livelihood of fisherfolk in the </a:t>
            </a:r>
            <a:r>
              <a:rPr lang="en-US" sz="2000" b="1" i="1" dirty="0" err="1"/>
              <a:t>Gingerland</a:t>
            </a:r>
            <a:r>
              <a:rPr lang="en-US" sz="2000" b="1" i="1" dirty="0"/>
              <a:t> community, Nevis</a:t>
            </a:r>
            <a:r>
              <a:rPr lang="en-US" sz="2000" b="1" dirty="0"/>
              <a:t> </a:t>
            </a:r>
            <a:r>
              <a:rPr lang="en-US" sz="2000" dirty="0"/>
              <a:t>project was to develop seamoss cultivation and production as an alternate income for the ICFFA to assist fishers in maintaining a sustainable livelihood as they try to mitigate the financial impacts of the reduced catch presently experienced due to climate change and other factors. 	</a:t>
            </a:r>
          </a:p>
          <a:p>
            <a:endParaRPr lang="en-TT" dirty="0"/>
          </a:p>
        </p:txBody>
      </p:sp>
      <p:sp>
        <p:nvSpPr>
          <p:cNvPr id="28" name="TextBox 27">
            <a:extLst>
              <a:ext uri="{FF2B5EF4-FFF2-40B4-BE49-F238E27FC236}">
                <a16:creationId xmlns:a16="http://schemas.microsoft.com/office/drawing/2014/main" id="{1FE0B9CE-AA4D-49EA-88BF-CD0E1903D357}"/>
              </a:ext>
            </a:extLst>
          </p:cNvPr>
          <p:cNvSpPr txBox="1"/>
          <p:nvPr/>
        </p:nvSpPr>
        <p:spPr>
          <a:xfrm>
            <a:off x="5060910" y="555103"/>
            <a:ext cx="3862293" cy="646331"/>
          </a:xfrm>
          <a:prstGeom prst="rect">
            <a:avLst/>
          </a:prstGeom>
          <a:noFill/>
        </p:spPr>
        <p:txBody>
          <a:bodyPr wrap="square" rtlCol="0">
            <a:spAutoFit/>
          </a:bodyPr>
          <a:lstStyle/>
          <a:p>
            <a:r>
              <a:rPr lang="en-TT" sz="3600" b="1" dirty="0">
                <a:solidFill>
                  <a:schemeClr val="accent1">
                    <a:lumMod val="75000"/>
                  </a:schemeClr>
                </a:solidFill>
                <a:latin typeface="Gill Sans Nova Cond" panose="020B0606020104020203" pitchFamily="34" charset="0"/>
              </a:rPr>
              <a:t>Project objectives</a:t>
            </a:r>
          </a:p>
        </p:txBody>
      </p:sp>
      <p:pic>
        <p:nvPicPr>
          <p:cNvPr id="11" name="Picture 10" descr="A close up of a sign&#10;&#10;Description automatically generated">
            <a:extLst>
              <a:ext uri="{FF2B5EF4-FFF2-40B4-BE49-F238E27FC236}">
                <a16:creationId xmlns:a16="http://schemas.microsoft.com/office/drawing/2014/main" id="{CF3CE28C-26A0-41D6-B62D-FD7336AD16B5}"/>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1077303" y="-3244"/>
            <a:ext cx="1114696" cy="1314808"/>
          </a:xfrm>
          <a:prstGeom prst="rect">
            <a:avLst/>
          </a:prstGeom>
        </p:spPr>
      </p:pic>
    </p:spTree>
    <p:extLst>
      <p:ext uri="{BB962C8B-B14F-4D97-AF65-F5344CB8AC3E}">
        <p14:creationId xmlns:p14="http://schemas.microsoft.com/office/powerpoint/2010/main" val="1404491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8DCF-6B1C-4CCA-AC91-C8E221055A99}"/>
              </a:ext>
            </a:extLst>
          </p:cNvPr>
          <p:cNvSpPr>
            <a:spLocks noGrp="1"/>
          </p:cNvSpPr>
          <p:nvPr>
            <p:ph type="title"/>
          </p:nvPr>
        </p:nvSpPr>
        <p:spPr>
          <a:xfrm>
            <a:off x="666299" y="300017"/>
            <a:ext cx="8329656" cy="662698"/>
          </a:xfrm>
        </p:spPr>
        <p:txBody>
          <a:bodyPr>
            <a:normAutofit/>
          </a:bodyPr>
          <a:lstStyle/>
          <a:p>
            <a:r>
              <a:rPr lang="en-TT" sz="3600" b="1" dirty="0">
                <a:solidFill>
                  <a:schemeClr val="accent1">
                    <a:lumMod val="75000"/>
                  </a:schemeClr>
                </a:solidFill>
                <a:latin typeface="Gill Sans Nova Cond" panose="020B0606020104020203" pitchFamily="34" charset="0"/>
              </a:rPr>
              <a:t>Result 1: Three new seamoss plots established</a:t>
            </a:r>
          </a:p>
        </p:txBody>
      </p:sp>
      <p:sp>
        <p:nvSpPr>
          <p:cNvPr id="3" name="Content Placeholder 2">
            <a:extLst>
              <a:ext uri="{FF2B5EF4-FFF2-40B4-BE49-F238E27FC236}">
                <a16:creationId xmlns:a16="http://schemas.microsoft.com/office/drawing/2014/main" id="{1968CA11-092B-4A55-A9D7-9B50E7D21C6B}"/>
              </a:ext>
            </a:extLst>
          </p:cNvPr>
          <p:cNvSpPr>
            <a:spLocks noGrp="1"/>
          </p:cNvSpPr>
          <p:nvPr>
            <p:ph idx="1"/>
          </p:nvPr>
        </p:nvSpPr>
        <p:spPr>
          <a:xfrm>
            <a:off x="836885" y="1076328"/>
            <a:ext cx="5485537" cy="1277487"/>
          </a:xfrm>
          <a:solidFill>
            <a:schemeClr val="accent1">
              <a:lumMod val="20000"/>
              <a:lumOff val="80000"/>
            </a:schemeClr>
          </a:solidFill>
        </p:spPr>
        <p:txBody>
          <a:bodyPr>
            <a:noAutofit/>
          </a:bodyPr>
          <a:lstStyle/>
          <a:p>
            <a:pPr marL="0" indent="0">
              <a:buNone/>
            </a:pPr>
            <a:r>
              <a:rPr lang="en-TT" sz="2200" dirty="0"/>
              <a:t>The ICFFA collaborated with the Department of Marine Resources to establish 3 new seamoss plots at their seamoss farm in Indian Castle (Little Bay).</a:t>
            </a:r>
          </a:p>
        </p:txBody>
      </p:sp>
      <p:sp>
        <p:nvSpPr>
          <p:cNvPr id="4" name="TextBox 3">
            <a:extLst>
              <a:ext uri="{FF2B5EF4-FFF2-40B4-BE49-F238E27FC236}">
                <a16:creationId xmlns:a16="http://schemas.microsoft.com/office/drawing/2014/main" id="{4BCB1E79-9219-4621-824F-5CA17E3F0189}"/>
              </a:ext>
            </a:extLst>
          </p:cNvPr>
          <p:cNvSpPr txBox="1"/>
          <p:nvPr/>
        </p:nvSpPr>
        <p:spPr>
          <a:xfrm>
            <a:off x="836886" y="2551837"/>
            <a:ext cx="5485536" cy="1754326"/>
          </a:xfrm>
          <a:prstGeom prst="rect">
            <a:avLst/>
          </a:prstGeom>
          <a:noFill/>
        </p:spPr>
        <p:txBody>
          <a:bodyPr wrap="square" rtlCol="0">
            <a:spAutoFit/>
          </a:bodyPr>
          <a:lstStyle/>
          <a:p>
            <a:r>
              <a:rPr lang="en-TT" b="1" dirty="0"/>
              <a:t>Activities implemented:</a:t>
            </a:r>
          </a:p>
          <a:p>
            <a:pPr marL="285750" indent="-285750">
              <a:buFont typeface="Arial" panose="020B0604020202020204" pitchFamily="34" charset="0"/>
              <a:buChar char="•"/>
            </a:pPr>
            <a:r>
              <a:rPr lang="en-TT" dirty="0"/>
              <a:t>Procured materials to develop 3 new Seamoss plots</a:t>
            </a:r>
          </a:p>
          <a:p>
            <a:pPr marL="285750" indent="-285750">
              <a:buFont typeface="Arial" panose="020B0604020202020204" pitchFamily="34" charset="0"/>
              <a:buChar char="•"/>
            </a:pPr>
            <a:r>
              <a:rPr lang="en-TT" dirty="0"/>
              <a:t>Worked with the Department of Marine Resources to set up 3 new plots. (The Department of Marine Resources supplied the initial </a:t>
            </a:r>
            <a:r>
              <a:rPr lang="en-TT" dirty="0" err="1"/>
              <a:t>seamoss</a:t>
            </a:r>
            <a:r>
              <a:rPr lang="en-TT" dirty="0"/>
              <a:t> seedling and assisted in setting up of the first plot)</a:t>
            </a:r>
          </a:p>
        </p:txBody>
      </p:sp>
      <p:sp>
        <p:nvSpPr>
          <p:cNvPr id="5" name="TextBox 4">
            <a:extLst>
              <a:ext uri="{FF2B5EF4-FFF2-40B4-BE49-F238E27FC236}">
                <a16:creationId xmlns:a16="http://schemas.microsoft.com/office/drawing/2014/main" id="{854ABA38-8F14-47D4-BC91-29CE13BA773E}"/>
              </a:ext>
            </a:extLst>
          </p:cNvPr>
          <p:cNvSpPr txBox="1"/>
          <p:nvPr/>
        </p:nvSpPr>
        <p:spPr>
          <a:xfrm>
            <a:off x="836885" y="4504185"/>
            <a:ext cx="5659709" cy="923330"/>
          </a:xfrm>
          <a:prstGeom prst="rect">
            <a:avLst/>
          </a:prstGeom>
          <a:solidFill>
            <a:schemeClr val="accent1">
              <a:lumMod val="20000"/>
              <a:lumOff val="80000"/>
            </a:schemeClr>
          </a:solidFill>
        </p:spPr>
        <p:txBody>
          <a:bodyPr wrap="square" rtlCol="0">
            <a:spAutoFit/>
          </a:bodyPr>
          <a:lstStyle/>
          <a:p>
            <a:r>
              <a:rPr lang="en-TT" b="1" dirty="0"/>
              <a:t>Key results:</a:t>
            </a:r>
          </a:p>
          <a:p>
            <a:pPr marL="285750" indent="-285750">
              <a:buFont typeface="Arial" panose="020B0604020202020204" pitchFamily="34" charset="0"/>
              <a:buChar char="•"/>
            </a:pPr>
            <a:r>
              <a:rPr lang="en-TT" dirty="0"/>
              <a:t>3 new </a:t>
            </a:r>
            <a:r>
              <a:rPr lang="en-TT" dirty="0" err="1"/>
              <a:t>seamoss</a:t>
            </a:r>
            <a:r>
              <a:rPr lang="en-TT" dirty="0"/>
              <a:t> plots</a:t>
            </a:r>
          </a:p>
          <a:p>
            <a:pPr marL="285750" indent="-285750">
              <a:buFont typeface="Arial" panose="020B0604020202020204" pitchFamily="34" charset="0"/>
              <a:buChar char="•"/>
            </a:pPr>
            <a:r>
              <a:rPr lang="en-TT" dirty="0"/>
              <a:t>Capacity of ICFFA built in </a:t>
            </a:r>
            <a:r>
              <a:rPr lang="en-TT" dirty="0" err="1"/>
              <a:t>seamoss</a:t>
            </a:r>
            <a:r>
              <a:rPr lang="en-TT" dirty="0"/>
              <a:t> cultivation</a:t>
            </a:r>
          </a:p>
        </p:txBody>
      </p:sp>
      <p:pic>
        <p:nvPicPr>
          <p:cNvPr id="7" name="WhatsApp Video 2020-04-15 at 1.33.56 PM (1)">
            <a:hlinkClick r:id="" action="ppaction://media"/>
            <a:extLst>
              <a:ext uri="{FF2B5EF4-FFF2-40B4-BE49-F238E27FC236}">
                <a16:creationId xmlns:a16="http://schemas.microsoft.com/office/drawing/2014/main" id="{2E24690F-56DD-487F-8935-6D678DE08C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41029" y="1243378"/>
            <a:ext cx="4475075" cy="3991131"/>
          </a:xfrm>
          <a:prstGeom prst="rect">
            <a:avLst/>
          </a:prstGeom>
        </p:spPr>
      </p:pic>
      <p:sp>
        <p:nvSpPr>
          <p:cNvPr id="8" name="TextBox 7">
            <a:extLst>
              <a:ext uri="{FF2B5EF4-FFF2-40B4-BE49-F238E27FC236}">
                <a16:creationId xmlns:a16="http://schemas.microsoft.com/office/drawing/2014/main" id="{0F83102E-4083-4447-9621-66E4BA880E18}"/>
              </a:ext>
            </a:extLst>
          </p:cNvPr>
          <p:cNvSpPr txBox="1"/>
          <p:nvPr/>
        </p:nvSpPr>
        <p:spPr>
          <a:xfrm>
            <a:off x="9949341" y="4961939"/>
            <a:ext cx="1675150" cy="276999"/>
          </a:xfrm>
          <a:prstGeom prst="rect">
            <a:avLst/>
          </a:prstGeom>
          <a:solidFill>
            <a:schemeClr val="bg1">
              <a:lumMod val="65000"/>
              <a:alpha val="50000"/>
            </a:schemeClr>
          </a:solidFill>
        </p:spPr>
        <p:txBody>
          <a:bodyPr wrap="square" rtlCol="0">
            <a:spAutoFit/>
          </a:bodyPr>
          <a:lstStyle/>
          <a:p>
            <a:r>
              <a:rPr lang="en-TT" sz="1200" b="1" dirty="0">
                <a:solidFill>
                  <a:schemeClr val="bg1"/>
                </a:solidFill>
              </a:rPr>
              <a:t>Video courtesy: ICFFA</a:t>
            </a:r>
          </a:p>
        </p:txBody>
      </p:sp>
      <p:pic>
        <p:nvPicPr>
          <p:cNvPr id="3082" name="Picture 10" descr="Click Here Clipart Here Clipart Touch Pencil And In - Transparent ...">
            <a:extLst>
              <a:ext uri="{FF2B5EF4-FFF2-40B4-BE49-F238E27FC236}">
                <a16:creationId xmlns:a16="http://schemas.microsoft.com/office/drawing/2014/main" id="{10657A2B-E3F6-4385-8299-8767752ED0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1326" y="5303304"/>
            <a:ext cx="299568" cy="3702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C3E7DAF-5B29-49C6-887C-FE7AE4FA5DB7}"/>
              </a:ext>
            </a:extLst>
          </p:cNvPr>
          <p:cNvSpPr txBox="1"/>
          <p:nvPr/>
        </p:nvSpPr>
        <p:spPr>
          <a:xfrm>
            <a:off x="7243787" y="5794148"/>
            <a:ext cx="1551964" cy="276999"/>
          </a:xfrm>
          <a:prstGeom prst="rect">
            <a:avLst/>
          </a:prstGeom>
          <a:noFill/>
        </p:spPr>
        <p:txBody>
          <a:bodyPr wrap="square" rtlCol="0">
            <a:spAutoFit/>
          </a:bodyPr>
          <a:lstStyle/>
          <a:p>
            <a:r>
              <a:rPr lang="en-TT" sz="1200" dirty="0"/>
              <a:t>Click here</a:t>
            </a:r>
          </a:p>
        </p:txBody>
      </p:sp>
      <p:sp>
        <p:nvSpPr>
          <p:cNvPr id="15" name="TextBox 14">
            <a:extLst>
              <a:ext uri="{FF2B5EF4-FFF2-40B4-BE49-F238E27FC236}">
                <a16:creationId xmlns:a16="http://schemas.microsoft.com/office/drawing/2014/main" id="{0EDD27D7-FA0E-4256-9F24-501EC47A5FDF}"/>
              </a:ext>
            </a:extLst>
          </p:cNvPr>
          <p:cNvSpPr txBox="1"/>
          <p:nvPr/>
        </p:nvSpPr>
        <p:spPr>
          <a:xfrm>
            <a:off x="7668764" y="5303304"/>
            <a:ext cx="4243431" cy="461665"/>
          </a:xfrm>
          <a:prstGeom prst="rect">
            <a:avLst/>
          </a:prstGeom>
          <a:noFill/>
        </p:spPr>
        <p:txBody>
          <a:bodyPr wrap="square" rtlCol="0">
            <a:spAutoFit/>
          </a:bodyPr>
          <a:lstStyle/>
          <a:p>
            <a:r>
              <a:rPr lang="en-TT" sz="1200" dirty="0"/>
              <a:t>Video: ICFFA members harvesting Seamoss from their </a:t>
            </a:r>
            <a:r>
              <a:rPr lang="en-TT" sz="1200" dirty="0" err="1"/>
              <a:t>seamoss</a:t>
            </a:r>
            <a:r>
              <a:rPr lang="en-TT" sz="1200" dirty="0"/>
              <a:t> farm</a:t>
            </a:r>
          </a:p>
        </p:txBody>
      </p:sp>
      <p:pic>
        <p:nvPicPr>
          <p:cNvPr id="11" name="Picture 10" descr="A close up of a sign&#10;&#10;Description automatically generated">
            <a:extLst>
              <a:ext uri="{FF2B5EF4-FFF2-40B4-BE49-F238E27FC236}">
                <a16:creationId xmlns:a16="http://schemas.microsoft.com/office/drawing/2014/main" id="{92E40303-9B2A-4D51-AEC0-D6E87231F17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077303" y="-3244"/>
            <a:ext cx="1114696" cy="1314808"/>
          </a:xfrm>
          <a:prstGeom prst="rect">
            <a:avLst/>
          </a:prstGeom>
        </p:spPr>
      </p:pic>
    </p:spTree>
    <p:extLst>
      <p:ext uri="{BB962C8B-B14F-4D97-AF65-F5344CB8AC3E}">
        <p14:creationId xmlns:p14="http://schemas.microsoft.com/office/powerpoint/2010/main" val="341282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5522B-235A-4FED-8C4C-C3F7D8D026E1}"/>
              </a:ext>
            </a:extLst>
          </p:cNvPr>
          <p:cNvSpPr>
            <a:spLocks noGrp="1"/>
          </p:cNvSpPr>
          <p:nvPr>
            <p:ph type="title"/>
          </p:nvPr>
        </p:nvSpPr>
        <p:spPr>
          <a:xfrm>
            <a:off x="441781" y="363748"/>
            <a:ext cx="10178322" cy="855288"/>
          </a:xfrm>
        </p:spPr>
        <p:txBody>
          <a:bodyPr>
            <a:normAutofit fontScale="90000"/>
          </a:bodyPr>
          <a:lstStyle/>
          <a:p>
            <a:r>
              <a:rPr lang="en-TT" sz="4000" b="1" dirty="0">
                <a:solidFill>
                  <a:schemeClr val="accent1">
                    <a:lumMod val="75000"/>
                  </a:schemeClr>
                </a:solidFill>
                <a:latin typeface="Gill Sans Nova Cond" panose="020B0606020104020203" pitchFamily="34" charset="0"/>
              </a:rPr>
              <a:t>Result 2: Capacity of ICFFA members built in </a:t>
            </a:r>
            <a:r>
              <a:rPr lang="en-US" sz="4000" b="1" dirty="0">
                <a:solidFill>
                  <a:schemeClr val="accent1">
                    <a:lumMod val="75000"/>
                  </a:schemeClr>
                </a:solidFill>
                <a:latin typeface="Gill Sans Nova Cond" panose="020B0606020104020203" pitchFamily="34" charset="0"/>
              </a:rPr>
              <a:t>in small and micro enterprise development and management </a:t>
            </a:r>
            <a:endParaRPr lang="en-TT" b="1" dirty="0"/>
          </a:p>
        </p:txBody>
      </p:sp>
      <p:sp>
        <p:nvSpPr>
          <p:cNvPr id="6" name="Content Placeholder 5">
            <a:extLst>
              <a:ext uri="{FF2B5EF4-FFF2-40B4-BE49-F238E27FC236}">
                <a16:creationId xmlns:a16="http://schemas.microsoft.com/office/drawing/2014/main" id="{B496E0C9-8AAC-45C2-8EF2-9050303D9392}"/>
              </a:ext>
            </a:extLst>
          </p:cNvPr>
          <p:cNvSpPr>
            <a:spLocks noGrp="1"/>
          </p:cNvSpPr>
          <p:nvPr>
            <p:ph idx="1"/>
          </p:nvPr>
        </p:nvSpPr>
        <p:spPr>
          <a:xfrm>
            <a:off x="441781" y="1559768"/>
            <a:ext cx="5345064" cy="1130567"/>
          </a:xfrm>
          <a:solidFill>
            <a:schemeClr val="accent1">
              <a:lumMod val="20000"/>
              <a:lumOff val="80000"/>
            </a:schemeClr>
          </a:solidFill>
        </p:spPr>
        <p:txBody>
          <a:bodyPr>
            <a:normAutofit/>
          </a:bodyPr>
          <a:lstStyle/>
          <a:p>
            <a:pPr marL="0" indent="0">
              <a:buNone/>
            </a:pPr>
            <a:r>
              <a:rPr lang="en-TT" sz="2200" dirty="0"/>
              <a:t>ICFFA members participated in a one-day workshop focused on marketing and brand positioning for small and micro enterprises.</a:t>
            </a:r>
          </a:p>
        </p:txBody>
      </p:sp>
      <p:sp>
        <p:nvSpPr>
          <p:cNvPr id="7" name="TextBox 6">
            <a:extLst>
              <a:ext uri="{FF2B5EF4-FFF2-40B4-BE49-F238E27FC236}">
                <a16:creationId xmlns:a16="http://schemas.microsoft.com/office/drawing/2014/main" id="{60339D44-3758-40E4-A5ED-FEC03EDF5ABA}"/>
              </a:ext>
            </a:extLst>
          </p:cNvPr>
          <p:cNvSpPr txBox="1"/>
          <p:nvPr/>
        </p:nvSpPr>
        <p:spPr>
          <a:xfrm>
            <a:off x="441781" y="2921026"/>
            <a:ext cx="5345064" cy="1477328"/>
          </a:xfrm>
          <a:prstGeom prst="rect">
            <a:avLst/>
          </a:prstGeom>
          <a:noFill/>
        </p:spPr>
        <p:txBody>
          <a:bodyPr wrap="square" rtlCol="0">
            <a:spAutoFit/>
          </a:bodyPr>
          <a:lstStyle/>
          <a:p>
            <a:r>
              <a:rPr lang="en-US" b="1" dirty="0"/>
              <a:t>Activities implemented:</a:t>
            </a:r>
          </a:p>
          <a:p>
            <a:pPr marL="285750" indent="-285750">
              <a:buFont typeface="Arial" panose="020B0604020202020204" pitchFamily="34" charset="0"/>
              <a:buChar char="•"/>
            </a:pPr>
            <a:r>
              <a:rPr lang="en-US" dirty="0"/>
              <a:t>Hired the services of a marketing specialist to train ICFFA members in marketing</a:t>
            </a:r>
          </a:p>
          <a:p>
            <a:pPr marL="285750" indent="-285750">
              <a:buFont typeface="Arial" panose="020B0604020202020204" pitchFamily="34" charset="0"/>
              <a:buChar char="•"/>
            </a:pPr>
            <a:r>
              <a:rPr lang="en-US" dirty="0"/>
              <a:t>Convened one-day training workshop in marketing for small and micro enterprises</a:t>
            </a:r>
            <a:endParaRPr lang="en-TT" dirty="0"/>
          </a:p>
        </p:txBody>
      </p:sp>
      <p:sp>
        <p:nvSpPr>
          <p:cNvPr id="10" name="TextBox 9">
            <a:extLst>
              <a:ext uri="{FF2B5EF4-FFF2-40B4-BE49-F238E27FC236}">
                <a16:creationId xmlns:a16="http://schemas.microsoft.com/office/drawing/2014/main" id="{69A419FF-4281-4778-9230-81864972F16B}"/>
              </a:ext>
            </a:extLst>
          </p:cNvPr>
          <p:cNvSpPr txBox="1"/>
          <p:nvPr/>
        </p:nvSpPr>
        <p:spPr>
          <a:xfrm>
            <a:off x="441781" y="4629045"/>
            <a:ext cx="5345064" cy="923330"/>
          </a:xfrm>
          <a:prstGeom prst="rect">
            <a:avLst/>
          </a:prstGeom>
          <a:solidFill>
            <a:schemeClr val="accent1">
              <a:lumMod val="20000"/>
              <a:lumOff val="80000"/>
            </a:schemeClr>
          </a:solidFill>
        </p:spPr>
        <p:txBody>
          <a:bodyPr wrap="square" rtlCol="0">
            <a:spAutoFit/>
          </a:bodyPr>
          <a:lstStyle/>
          <a:p>
            <a:r>
              <a:rPr lang="en-US" b="1" dirty="0"/>
              <a:t>Key results:</a:t>
            </a:r>
          </a:p>
          <a:p>
            <a:pPr marL="285750" indent="-285750">
              <a:buFont typeface="Arial" panose="020B0604020202020204" pitchFamily="34" charset="0"/>
              <a:buChar char="•"/>
            </a:pPr>
            <a:r>
              <a:rPr lang="en-US" dirty="0"/>
              <a:t>9 members (7 men, 2 women) built capacity in marketing and brand positioning</a:t>
            </a:r>
          </a:p>
        </p:txBody>
      </p:sp>
      <p:pic>
        <p:nvPicPr>
          <p:cNvPr id="4" name="Picture 3">
            <a:extLst>
              <a:ext uri="{FF2B5EF4-FFF2-40B4-BE49-F238E27FC236}">
                <a16:creationId xmlns:a16="http://schemas.microsoft.com/office/drawing/2014/main" id="{887A8CC7-F022-404D-BA13-0A518F27C7A3}"/>
              </a:ext>
            </a:extLst>
          </p:cNvPr>
          <p:cNvPicPr>
            <a:picLocks noChangeAspect="1"/>
          </p:cNvPicPr>
          <p:nvPr/>
        </p:nvPicPr>
        <p:blipFill>
          <a:blip r:embed="rId2"/>
          <a:stretch>
            <a:fillRect/>
          </a:stretch>
        </p:blipFill>
        <p:spPr>
          <a:xfrm>
            <a:off x="6405157" y="1541417"/>
            <a:ext cx="4820192" cy="4004096"/>
          </a:xfrm>
          <a:prstGeom prst="rect">
            <a:avLst/>
          </a:prstGeom>
        </p:spPr>
      </p:pic>
      <p:sp>
        <p:nvSpPr>
          <p:cNvPr id="5" name="TextBox 4">
            <a:extLst>
              <a:ext uri="{FF2B5EF4-FFF2-40B4-BE49-F238E27FC236}">
                <a16:creationId xmlns:a16="http://schemas.microsoft.com/office/drawing/2014/main" id="{7796377D-05B0-469A-9536-F102E7E96CD0}"/>
              </a:ext>
            </a:extLst>
          </p:cNvPr>
          <p:cNvSpPr txBox="1"/>
          <p:nvPr/>
        </p:nvSpPr>
        <p:spPr>
          <a:xfrm>
            <a:off x="6814874" y="5552375"/>
            <a:ext cx="4139979" cy="276999"/>
          </a:xfrm>
          <a:prstGeom prst="rect">
            <a:avLst/>
          </a:prstGeom>
          <a:noFill/>
        </p:spPr>
        <p:txBody>
          <a:bodyPr wrap="none" rtlCol="0">
            <a:spAutoFit/>
          </a:bodyPr>
          <a:lstStyle/>
          <a:p>
            <a:r>
              <a:rPr lang="en-TT" sz="1200" dirty="0"/>
              <a:t>Image: Group photo of ICFFA members in marketing workshop</a:t>
            </a:r>
          </a:p>
        </p:txBody>
      </p:sp>
      <p:sp>
        <p:nvSpPr>
          <p:cNvPr id="11" name="Rectangle 10">
            <a:extLst>
              <a:ext uri="{FF2B5EF4-FFF2-40B4-BE49-F238E27FC236}">
                <a16:creationId xmlns:a16="http://schemas.microsoft.com/office/drawing/2014/main" id="{9BAB337F-B0E6-45F9-ACD8-8F65EAC3090C}"/>
              </a:ext>
            </a:extLst>
          </p:cNvPr>
          <p:cNvSpPr/>
          <p:nvPr/>
        </p:nvSpPr>
        <p:spPr>
          <a:xfrm>
            <a:off x="9824906" y="5271848"/>
            <a:ext cx="1397434" cy="276999"/>
          </a:xfrm>
          <a:prstGeom prst="rect">
            <a:avLst/>
          </a:prstGeom>
          <a:solidFill>
            <a:schemeClr val="bg1">
              <a:lumMod val="65000"/>
              <a:alpha val="50000"/>
            </a:schemeClr>
          </a:solidFill>
        </p:spPr>
        <p:txBody>
          <a:bodyPr wrap="none">
            <a:spAutoFit/>
          </a:bodyPr>
          <a:lstStyle/>
          <a:p>
            <a:r>
              <a:rPr lang="en-TT" sz="1200" b="1" dirty="0">
                <a:solidFill>
                  <a:schemeClr val="bg1"/>
                </a:solidFill>
              </a:rPr>
              <a:t>Photo credit: ICFFA</a:t>
            </a:r>
          </a:p>
        </p:txBody>
      </p:sp>
      <p:pic>
        <p:nvPicPr>
          <p:cNvPr id="9" name="Picture 8" descr="A close up of a sign&#10;&#10;Description automatically generated">
            <a:extLst>
              <a:ext uri="{FF2B5EF4-FFF2-40B4-BE49-F238E27FC236}">
                <a16:creationId xmlns:a16="http://schemas.microsoft.com/office/drawing/2014/main" id="{F1F12480-9847-40D0-A54C-27E867B0A5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77303" y="-3244"/>
            <a:ext cx="1114696" cy="1314808"/>
          </a:xfrm>
          <a:prstGeom prst="rect">
            <a:avLst/>
          </a:prstGeom>
        </p:spPr>
      </p:pic>
    </p:spTree>
    <p:extLst>
      <p:ext uri="{BB962C8B-B14F-4D97-AF65-F5344CB8AC3E}">
        <p14:creationId xmlns:p14="http://schemas.microsoft.com/office/powerpoint/2010/main" val="393325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026A-5853-4D4C-99C4-3F7F5CC17519}"/>
              </a:ext>
            </a:extLst>
          </p:cNvPr>
          <p:cNvSpPr>
            <a:spLocks noGrp="1"/>
          </p:cNvSpPr>
          <p:nvPr>
            <p:ph type="title"/>
          </p:nvPr>
        </p:nvSpPr>
        <p:spPr>
          <a:xfrm>
            <a:off x="827195" y="396791"/>
            <a:ext cx="9539241" cy="850797"/>
          </a:xfrm>
        </p:spPr>
        <p:txBody>
          <a:bodyPr>
            <a:normAutofit fontScale="90000"/>
          </a:bodyPr>
          <a:lstStyle/>
          <a:p>
            <a:r>
              <a:rPr lang="en-TT" sz="3600" b="1" dirty="0">
                <a:solidFill>
                  <a:schemeClr val="accent1">
                    <a:lumMod val="75000"/>
                  </a:schemeClr>
                </a:solidFill>
                <a:latin typeface="Gill Sans Nova Cond" panose="020B0606020104020203" pitchFamily="34" charset="0"/>
              </a:rPr>
              <a:t>Result 3: Upgrades made to ICFFA’s processing and storage facilities</a:t>
            </a:r>
          </a:p>
        </p:txBody>
      </p:sp>
      <p:sp>
        <p:nvSpPr>
          <p:cNvPr id="3" name="Content Placeholder 2">
            <a:extLst>
              <a:ext uri="{FF2B5EF4-FFF2-40B4-BE49-F238E27FC236}">
                <a16:creationId xmlns:a16="http://schemas.microsoft.com/office/drawing/2014/main" id="{AAA6A8EC-D8BA-4349-9F28-E0E64EE08065}"/>
              </a:ext>
            </a:extLst>
          </p:cNvPr>
          <p:cNvSpPr>
            <a:spLocks noGrp="1"/>
          </p:cNvSpPr>
          <p:nvPr>
            <p:ph idx="1"/>
          </p:nvPr>
        </p:nvSpPr>
        <p:spPr>
          <a:xfrm>
            <a:off x="827195" y="1464120"/>
            <a:ext cx="5508790" cy="850798"/>
          </a:xfrm>
          <a:solidFill>
            <a:schemeClr val="accent1">
              <a:lumMod val="20000"/>
              <a:lumOff val="80000"/>
            </a:schemeClr>
          </a:solidFill>
        </p:spPr>
        <p:txBody>
          <a:bodyPr>
            <a:normAutofit fontScale="77500" lnSpcReduction="20000"/>
          </a:bodyPr>
          <a:lstStyle/>
          <a:p>
            <a:pPr marL="0" indent="0">
              <a:buNone/>
            </a:pPr>
            <a:r>
              <a:rPr lang="en-TT" dirty="0"/>
              <a:t>The ICFFA upgraded their current processing and storage facility for their seamoss enterprise.</a:t>
            </a:r>
          </a:p>
        </p:txBody>
      </p:sp>
      <p:pic>
        <p:nvPicPr>
          <p:cNvPr id="4" name="Picture 3">
            <a:extLst>
              <a:ext uri="{FF2B5EF4-FFF2-40B4-BE49-F238E27FC236}">
                <a16:creationId xmlns:a16="http://schemas.microsoft.com/office/drawing/2014/main" id="{B4B959C8-47A4-4D62-BA44-38FD7A0A36F9}"/>
              </a:ext>
            </a:extLst>
          </p:cNvPr>
          <p:cNvPicPr/>
          <p:nvPr/>
        </p:nvPicPr>
        <p:blipFill rotWithShape="1">
          <a:blip r:embed="rId2" cstate="print">
            <a:extLst>
              <a:ext uri="{28A0092B-C50C-407E-A947-70E740481C1C}">
                <a14:useLocalDpi xmlns:a14="http://schemas.microsoft.com/office/drawing/2010/main" val="0"/>
              </a:ext>
            </a:extLst>
          </a:blip>
          <a:srcRect b="14111"/>
          <a:stretch/>
        </p:blipFill>
        <p:spPr bwMode="auto">
          <a:xfrm>
            <a:off x="7188899" y="1724297"/>
            <a:ext cx="3950661" cy="3704751"/>
          </a:xfrm>
          <a:prstGeom prst="rect">
            <a:avLst/>
          </a:prstGeom>
          <a:noFill/>
          <a:ln>
            <a:noFill/>
          </a:ln>
        </p:spPr>
      </p:pic>
      <p:sp>
        <p:nvSpPr>
          <p:cNvPr id="5" name="TextBox 4">
            <a:extLst>
              <a:ext uri="{FF2B5EF4-FFF2-40B4-BE49-F238E27FC236}">
                <a16:creationId xmlns:a16="http://schemas.microsoft.com/office/drawing/2014/main" id="{098BB1D5-4CE6-4F6F-BA49-AA5FEEBD8113}"/>
              </a:ext>
            </a:extLst>
          </p:cNvPr>
          <p:cNvSpPr txBox="1"/>
          <p:nvPr/>
        </p:nvSpPr>
        <p:spPr>
          <a:xfrm>
            <a:off x="827195" y="2511758"/>
            <a:ext cx="5508790" cy="2031325"/>
          </a:xfrm>
          <a:prstGeom prst="rect">
            <a:avLst/>
          </a:prstGeom>
          <a:noFill/>
        </p:spPr>
        <p:txBody>
          <a:bodyPr wrap="square" rtlCol="0">
            <a:spAutoFit/>
          </a:bodyPr>
          <a:lstStyle/>
          <a:p>
            <a:r>
              <a:rPr lang="en-US" b="1" dirty="0"/>
              <a:t>Activities implemented:</a:t>
            </a:r>
          </a:p>
          <a:p>
            <a:pPr marL="285750" indent="-285750">
              <a:buFont typeface="Arial" panose="020B0604020202020204" pitchFamily="34" charset="0"/>
              <a:buChar char="•"/>
            </a:pPr>
            <a:r>
              <a:rPr lang="en-US" dirty="0"/>
              <a:t>Procured materials and equipment to upgrade the current facility including </a:t>
            </a:r>
            <a:r>
              <a:rPr lang="en-TT" dirty="0"/>
              <a:t>refrigerator, </a:t>
            </a:r>
            <a:r>
              <a:rPr lang="en-US" dirty="0"/>
              <a:t>stove and generator</a:t>
            </a:r>
          </a:p>
          <a:p>
            <a:pPr marL="285750" indent="-285750">
              <a:buFont typeface="Arial" panose="020B0604020202020204" pitchFamily="34" charset="0"/>
              <a:buChar char="•"/>
            </a:pPr>
            <a:r>
              <a:rPr lang="en-US" dirty="0"/>
              <a:t>Modified present facility to accommodate production and storage</a:t>
            </a:r>
          </a:p>
          <a:p>
            <a:pPr marL="285750" indent="-285750">
              <a:buFont typeface="Arial" panose="020B0604020202020204" pitchFamily="34" charset="0"/>
              <a:buChar char="•"/>
            </a:pPr>
            <a:endParaRPr lang="en-TT" dirty="0"/>
          </a:p>
        </p:txBody>
      </p:sp>
      <p:sp>
        <p:nvSpPr>
          <p:cNvPr id="6" name="TextBox 5">
            <a:extLst>
              <a:ext uri="{FF2B5EF4-FFF2-40B4-BE49-F238E27FC236}">
                <a16:creationId xmlns:a16="http://schemas.microsoft.com/office/drawing/2014/main" id="{1FDCCCF9-579C-46F5-868F-E87514E0F66B}"/>
              </a:ext>
            </a:extLst>
          </p:cNvPr>
          <p:cNvSpPr txBox="1"/>
          <p:nvPr/>
        </p:nvSpPr>
        <p:spPr>
          <a:xfrm>
            <a:off x="827195" y="4543083"/>
            <a:ext cx="5508790" cy="1200329"/>
          </a:xfrm>
          <a:prstGeom prst="rect">
            <a:avLst/>
          </a:prstGeom>
          <a:solidFill>
            <a:schemeClr val="accent1">
              <a:lumMod val="20000"/>
              <a:lumOff val="80000"/>
            </a:schemeClr>
          </a:solidFill>
        </p:spPr>
        <p:txBody>
          <a:bodyPr wrap="square" rtlCol="0">
            <a:spAutoFit/>
          </a:bodyPr>
          <a:lstStyle/>
          <a:p>
            <a:r>
              <a:rPr lang="en-US" b="1" dirty="0"/>
              <a:t>Key results:</a:t>
            </a:r>
          </a:p>
          <a:p>
            <a:pPr marL="285750" indent="-285750">
              <a:buFont typeface="Arial" panose="020B0604020202020204" pitchFamily="34" charset="0"/>
              <a:buChar char="•"/>
            </a:pPr>
            <a:r>
              <a:rPr lang="en-US" dirty="0"/>
              <a:t>Upgraded processing and storage facility</a:t>
            </a:r>
          </a:p>
          <a:p>
            <a:pPr marL="285750" indent="-285750">
              <a:buFont typeface="Arial" panose="020B0604020202020204" pitchFamily="34" charset="0"/>
              <a:buChar char="•"/>
            </a:pPr>
            <a:r>
              <a:rPr lang="en-US" dirty="0"/>
              <a:t>Reduced reliance on facilities at </a:t>
            </a:r>
            <a:r>
              <a:rPr lang="en-US" dirty="0" err="1"/>
              <a:t>Agro</a:t>
            </a:r>
            <a:r>
              <a:rPr lang="en-US" dirty="0"/>
              <a:t>-processing Unit for production of </a:t>
            </a:r>
            <a:r>
              <a:rPr lang="en-US" dirty="0" err="1"/>
              <a:t>seamoss</a:t>
            </a:r>
            <a:r>
              <a:rPr lang="en-US" dirty="0"/>
              <a:t> products</a:t>
            </a:r>
          </a:p>
        </p:txBody>
      </p:sp>
      <p:sp>
        <p:nvSpPr>
          <p:cNvPr id="7" name="Rectangle 6">
            <a:extLst>
              <a:ext uri="{FF2B5EF4-FFF2-40B4-BE49-F238E27FC236}">
                <a16:creationId xmlns:a16="http://schemas.microsoft.com/office/drawing/2014/main" id="{04B6B12B-17A5-403F-B950-F45907BE30D3}"/>
              </a:ext>
            </a:extLst>
          </p:cNvPr>
          <p:cNvSpPr/>
          <p:nvPr/>
        </p:nvSpPr>
        <p:spPr>
          <a:xfrm>
            <a:off x="9742126" y="5143247"/>
            <a:ext cx="1397434" cy="276999"/>
          </a:xfrm>
          <a:prstGeom prst="rect">
            <a:avLst/>
          </a:prstGeom>
          <a:solidFill>
            <a:schemeClr val="bg1">
              <a:lumMod val="65000"/>
              <a:alpha val="50000"/>
            </a:schemeClr>
          </a:solidFill>
        </p:spPr>
        <p:txBody>
          <a:bodyPr wrap="none">
            <a:spAutoFit/>
          </a:bodyPr>
          <a:lstStyle/>
          <a:p>
            <a:r>
              <a:rPr lang="en-TT" sz="1200" b="1" dirty="0">
                <a:solidFill>
                  <a:schemeClr val="bg1"/>
                </a:solidFill>
              </a:rPr>
              <a:t>Photo credit: ICFFA</a:t>
            </a:r>
          </a:p>
        </p:txBody>
      </p:sp>
      <p:sp>
        <p:nvSpPr>
          <p:cNvPr id="8" name="TextBox 7">
            <a:extLst>
              <a:ext uri="{FF2B5EF4-FFF2-40B4-BE49-F238E27FC236}">
                <a16:creationId xmlns:a16="http://schemas.microsoft.com/office/drawing/2014/main" id="{1D2E4D25-8777-46B5-8DF6-4720C1FF4FAC}"/>
              </a:ext>
            </a:extLst>
          </p:cNvPr>
          <p:cNvSpPr txBox="1"/>
          <p:nvPr/>
        </p:nvSpPr>
        <p:spPr>
          <a:xfrm>
            <a:off x="7188899" y="5477149"/>
            <a:ext cx="3810146" cy="276999"/>
          </a:xfrm>
          <a:prstGeom prst="rect">
            <a:avLst/>
          </a:prstGeom>
          <a:noFill/>
        </p:spPr>
        <p:txBody>
          <a:bodyPr wrap="none" rtlCol="0">
            <a:spAutoFit/>
          </a:bodyPr>
          <a:lstStyle/>
          <a:p>
            <a:r>
              <a:rPr lang="en-TT" sz="1200" dirty="0"/>
              <a:t>Image: Upgraded storage facility constructed by the ICFFA</a:t>
            </a:r>
          </a:p>
        </p:txBody>
      </p:sp>
      <p:pic>
        <p:nvPicPr>
          <p:cNvPr id="9" name="Picture 8" descr="A close up of a sign&#10;&#10;Description automatically generated">
            <a:extLst>
              <a:ext uri="{FF2B5EF4-FFF2-40B4-BE49-F238E27FC236}">
                <a16:creationId xmlns:a16="http://schemas.microsoft.com/office/drawing/2014/main" id="{3D42006F-B80D-4AF8-8994-A43436E274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77303" y="-3244"/>
            <a:ext cx="1114696" cy="1314808"/>
          </a:xfrm>
          <a:prstGeom prst="rect">
            <a:avLst/>
          </a:prstGeom>
        </p:spPr>
      </p:pic>
    </p:spTree>
    <p:extLst>
      <p:ext uri="{BB962C8B-B14F-4D97-AF65-F5344CB8AC3E}">
        <p14:creationId xmlns:p14="http://schemas.microsoft.com/office/powerpoint/2010/main" val="1952819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8FA32A21E2DF45870BF12BE28A7CB3" ma:contentTypeVersion="10" ma:contentTypeDescription="Create a new document." ma:contentTypeScope="" ma:versionID="e8007a294ac3ff130aeee01ee180f6fd">
  <xsd:schema xmlns:xsd="http://www.w3.org/2001/XMLSchema" xmlns:xs="http://www.w3.org/2001/XMLSchema" xmlns:p="http://schemas.microsoft.com/office/2006/metadata/properties" xmlns:ns3="8caef350-f4be-414c-9340-7b026f9bb270" targetNamespace="http://schemas.microsoft.com/office/2006/metadata/properties" ma:root="true" ma:fieldsID="91da1ae002fadd9a5ee461428eb68d8c" ns3:_="">
    <xsd:import namespace="8caef350-f4be-414c-9340-7b026f9bb27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aef350-f4be-414c-9340-7b026f9bb2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0DEDEE0-B7D9-4754-A1EF-BC2201CA02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aef350-f4be-414c-9340-7b026f9bb2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5D38D1-F4D7-40B5-A019-B8890B50C159}">
  <ds:schemaRefs>
    <ds:schemaRef ds:uri="http://schemas.microsoft.com/sharepoint/v3/contenttype/forms"/>
  </ds:schemaRefs>
</ds:datastoreItem>
</file>

<file path=customXml/itemProps3.xml><?xml version="1.0" encoding="utf-8"?>
<ds:datastoreItem xmlns:ds="http://schemas.openxmlformats.org/officeDocument/2006/customXml" ds:itemID="{64E9F3AF-E623-4651-A150-E645004A9E7E}">
  <ds:schemaRef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www.w3.org/XML/1998/namespace"/>
    <ds:schemaRef ds:uri="http://schemas.microsoft.com/office/2006/documentManagement/types"/>
    <ds:schemaRef ds:uri="http://purl.org/dc/dcmitype/"/>
    <ds:schemaRef ds:uri="8caef350-f4be-414c-9340-7b026f9bb270"/>
  </ds:schemaRefs>
</ds:datastoreItem>
</file>

<file path=docProps/app.xml><?xml version="1.0" encoding="utf-8"?>
<Properties xmlns="http://schemas.openxmlformats.org/officeDocument/2006/extended-properties" xmlns:vt="http://schemas.openxmlformats.org/officeDocument/2006/docPropsVTypes">
  <Template/>
  <TotalTime>3892</TotalTime>
  <Words>1704</Words>
  <Application>Microsoft Office PowerPoint</Application>
  <PresentationFormat>Widescreen</PresentationFormat>
  <Paragraphs>97</Paragraphs>
  <Slides>12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Gill Sans Nova Cond</vt:lpstr>
      <vt:lpstr>Office Theme</vt:lpstr>
      <vt:lpstr>PowerPoint Presentation</vt:lpstr>
      <vt:lpstr>Contents</vt:lpstr>
      <vt:lpstr>Background to the small grant facility</vt:lpstr>
      <vt:lpstr>Overview of the Indian Castle Fisherfolk Association</vt:lpstr>
      <vt:lpstr>Issues addressed by the small grant project</vt:lpstr>
      <vt:lpstr>Project goal</vt:lpstr>
      <vt:lpstr>Result 1: Three new seamoss plots established</vt:lpstr>
      <vt:lpstr>Result 2: Capacity of ICFFA members built in in small and micro enterprise development and management </vt:lpstr>
      <vt:lpstr>Result 3: Upgrades made to ICFFA’s processing and storage facilities</vt:lpstr>
      <vt:lpstr>Result 4: Marketing strategy developed and new labels designed </vt:lpstr>
      <vt:lpstr>Challenges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Civil Society in CLME+ Strategic Action Programme Implementation</dc:title>
  <dc:creator>Melanie Andrews</dc:creator>
  <cp:lastModifiedBy>Nicole Leotaud</cp:lastModifiedBy>
  <cp:revision>53</cp:revision>
  <dcterms:created xsi:type="dcterms:W3CDTF">2020-07-17T15:14:44Z</dcterms:created>
  <dcterms:modified xsi:type="dcterms:W3CDTF">2020-09-06T19:05:33Z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0x0101003C8FA32A21E2DF45870BF12BE28A7CB3</vt:lpwstr>
  </property>
</Properties>
</file>