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84" r:id="rId7"/>
    <p:sldId id="283" r:id="rId8"/>
    <p:sldId id="259" r:id="rId9"/>
    <p:sldId id="260" r:id="rId10"/>
    <p:sldId id="261" r:id="rId11"/>
    <p:sldId id="262" r:id="rId12"/>
    <p:sldId id="269" r:id="rId13"/>
    <p:sldId id="263" r:id="rId14"/>
    <p:sldId id="264" r:id="rId15"/>
    <p:sldId id="265" r:id="rId16"/>
    <p:sldId id="267"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Leotaud" initials="NL" lastIdx="1" clrIdx="0">
    <p:extLst>
      <p:ext uri="{19B8F6BF-5375-455C-9EA6-DF929625EA0E}">
        <p15:presenceInfo xmlns:p15="http://schemas.microsoft.com/office/powerpoint/2012/main" userId="Nicole Leotau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F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37CC4BE-C08F-4CC1-A737-253F89A2FAF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75F1B0-A073-4C17-8E2E-CB85E1BC945E}">
      <dgm:prSet/>
      <dgm:spPr/>
      <dgm:t>
        <a:bodyPr/>
        <a:lstStyle/>
        <a:p>
          <a:pPr>
            <a:lnSpc>
              <a:spcPct val="100000"/>
            </a:lnSpc>
          </a:pPr>
          <a:r>
            <a:rPr lang="en-US" dirty="0"/>
            <a:t>To expand the Group’s current </a:t>
          </a:r>
          <a:r>
            <a:rPr lang="en-US" dirty="0" err="1"/>
            <a:t>seamoss</a:t>
          </a:r>
          <a:r>
            <a:rPr lang="en-US" dirty="0"/>
            <a:t> farm by increasing the number of plots</a:t>
          </a:r>
        </a:p>
      </dgm:t>
    </dgm:pt>
    <dgm:pt modelId="{D601AB5D-D7E5-4059-B8D9-7C85FEA00304}" type="parTrans" cxnId="{7F62BA2A-7CC2-4698-AEF1-A7BCFEA26BA7}">
      <dgm:prSet/>
      <dgm:spPr/>
      <dgm:t>
        <a:bodyPr/>
        <a:lstStyle/>
        <a:p>
          <a:endParaRPr lang="en-US"/>
        </a:p>
      </dgm:t>
    </dgm:pt>
    <dgm:pt modelId="{65447B7C-92E8-4765-AAB9-3A054FB4E0BE}" type="sibTrans" cxnId="{7F62BA2A-7CC2-4698-AEF1-A7BCFEA26BA7}">
      <dgm:prSet/>
      <dgm:spPr/>
      <dgm:t>
        <a:bodyPr/>
        <a:lstStyle/>
        <a:p>
          <a:endParaRPr lang="en-US"/>
        </a:p>
      </dgm:t>
    </dgm:pt>
    <dgm:pt modelId="{1ED03331-9BEA-4375-854D-E101D11E5DEA}">
      <dgm:prSet/>
      <dgm:spPr/>
      <dgm:t>
        <a:bodyPr/>
        <a:lstStyle/>
        <a:p>
          <a:pPr>
            <a:lnSpc>
              <a:spcPct val="100000"/>
            </a:lnSpc>
          </a:pPr>
          <a:r>
            <a:rPr lang="en-US" dirty="0"/>
            <a:t>To improve the quality assurance of seamoss products and ensure that products comply with Bureau of Standards and Health Department requirements</a:t>
          </a:r>
        </a:p>
      </dgm:t>
    </dgm:pt>
    <dgm:pt modelId="{DA6274FD-7B52-4628-AA6E-5498B256B161}" type="parTrans" cxnId="{24BB719D-9276-4DFB-ACE0-2258EFE1ACD8}">
      <dgm:prSet/>
      <dgm:spPr/>
      <dgm:t>
        <a:bodyPr/>
        <a:lstStyle/>
        <a:p>
          <a:endParaRPr lang="en-US"/>
        </a:p>
      </dgm:t>
    </dgm:pt>
    <dgm:pt modelId="{01F6BC93-1D33-4746-A64F-F5F2CDE7AA65}" type="sibTrans" cxnId="{24BB719D-9276-4DFB-ACE0-2258EFE1ACD8}">
      <dgm:prSet/>
      <dgm:spPr/>
      <dgm:t>
        <a:bodyPr/>
        <a:lstStyle/>
        <a:p>
          <a:endParaRPr lang="en-US"/>
        </a:p>
      </dgm:t>
    </dgm:pt>
    <dgm:pt modelId="{B2E48860-8EDA-4763-A5EB-46CB4B40D78C}">
      <dgm:prSet/>
      <dgm:spPr/>
      <dgm:t>
        <a:bodyPr/>
        <a:lstStyle/>
        <a:p>
          <a:pPr>
            <a:lnSpc>
              <a:spcPct val="100000"/>
            </a:lnSpc>
          </a:pPr>
          <a:r>
            <a:rPr lang="en-US" dirty="0"/>
            <a:t>To build the capacity of the Group’s members in small and micro enterprise development and management and value-added processing</a:t>
          </a:r>
        </a:p>
      </dgm:t>
    </dgm:pt>
    <dgm:pt modelId="{D34305C6-CF71-4FDB-BCFD-6515741DED50}" type="parTrans" cxnId="{EB3B19A3-FBD7-48CE-A822-863FD5E5F751}">
      <dgm:prSet/>
      <dgm:spPr/>
      <dgm:t>
        <a:bodyPr/>
        <a:lstStyle/>
        <a:p>
          <a:endParaRPr lang="en-US"/>
        </a:p>
      </dgm:t>
    </dgm:pt>
    <dgm:pt modelId="{15D7F967-09F6-4F0C-ADFA-9B49386A7691}" type="sibTrans" cxnId="{EB3B19A3-FBD7-48CE-A822-863FD5E5F751}">
      <dgm:prSet/>
      <dgm:spPr/>
      <dgm:t>
        <a:bodyPr/>
        <a:lstStyle/>
        <a:p>
          <a:endParaRPr lang="en-US"/>
        </a:p>
      </dgm:t>
    </dgm:pt>
    <dgm:pt modelId="{01DE0721-9ABD-448A-8F61-5E1BE5C6E556}">
      <dgm:prSet/>
      <dgm:spPr/>
      <dgm:t>
        <a:bodyPr/>
        <a:lstStyle/>
        <a:p>
          <a:pPr>
            <a:lnSpc>
              <a:spcPct val="100000"/>
            </a:lnSpc>
          </a:pPr>
          <a:r>
            <a:rPr lang="en-US" dirty="0"/>
            <a:t>To establish a new facility for </a:t>
          </a:r>
          <a:r>
            <a:rPr lang="en-US" dirty="0" err="1"/>
            <a:t>seamoss</a:t>
          </a:r>
          <a:r>
            <a:rPr lang="en-US" dirty="0"/>
            <a:t> production </a:t>
          </a:r>
        </a:p>
      </dgm:t>
    </dgm:pt>
    <dgm:pt modelId="{8B8D8869-A4B4-4A2D-B889-84EC675C4C9D}" type="parTrans" cxnId="{77D9859A-B071-40E9-A746-46DC6252119C}">
      <dgm:prSet/>
      <dgm:spPr/>
      <dgm:t>
        <a:bodyPr/>
        <a:lstStyle/>
        <a:p>
          <a:endParaRPr lang="en-US"/>
        </a:p>
      </dgm:t>
    </dgm:pt>
    <dgm:pt modelId="{211FF42A-BADF-4F3F-B28B-369E17ECE777}" type="sibTrans" cxnId="{77D9859A-B071-40E9-A746-46DC6252119C}">
      <dgm:prSet/>
      <dgm:spPr/>
      <dgm:t>
        <a:bodyPr/>
        <a:lstStyle/>
        <a:p>
          <a:endParaRPr lang="en-US"/>
        </a:p>
      </dgm:t>
    </dgm:pt>
    <dgm:pt modelId="{3266E2AF-18E0-40AE-AB36-F88954A56489}">
      <dgm:prSet/>
      <dgm:spPr/>
      <dgm:t>
        <a:bodyPr/>
        <a:lstStyle/>
        <a:p>
          <a:pPr>
            <a:lnSpc>
              <a:spcPct val="100000"/>
            </a:lnSpc>
          </a:pPr>
          <a:r>
            <a:rPr lang="en-US" dirty="0"/>
            <a:t>To improve marketing of the Group’s </a:t>
          </a:r>
          <a:r>
            <a:rPr lang="en-US" dirty="0" err="1"/>
            <a:t>seamoss</a:t>
          </a:r>
          <a:r>
            <a:rPr lang="en-US" dirty="0"/>
            <a:t> products</a:t>
          </a:r>
        </a:p>
      </dgm:t>
    </dgm:pt>
    <dgm:pt modelId="{63843B3C-01F6-4DFE-9063-1952F5A24C90}" type="parTrans" cxnId="{D84424BE-57FD-4BA6-A143-F9A694D01296}">
      <dgm:prSet/>
      <dgm:spPr/>
      <dgm:t>
        <a:bodyPr/>
        <a:lstStyle/>
        <a:p>
          <a:endParaRPr lang="en-US"/>
        </a:p>
      </dgm:t>
    </dgm:pt>
    <dgm:pt modelId="{B47BDC43-A98D-459B-A7EF-586981743D6C}" type="sibTrans" cxnId="{D84424BE-57FD-4BA6-A143-F9A694D01296}">
      <dgm:prSet/>
      <dgm:spPr/>
      <dgm:t>
        <a:bodyPr/>
        <a:lstStyle/>
        <a:p>
          <a:endParaRPr lang="en-US"/>
        </a:p>
      </dgm:t>
    </dgm:pt>
    <dgm:pt modelId="{BA92820A-468D-4E94-BB6F-23D0FE00AEE8}" type="pres">
      <dgm:prSet presAssocID="{437CC4BE-C08F-4CC1-A737-253F89A2FAF6}" presName="root" presStyleCnt="0">
        <dgm:presLayoutVars>
          <dgm:dir/>
          <dgm:resizeHandles val="exact"/>
        </dgm:presLayoutVars>
      </dgm:prSet>
      <dgm:spPr/>
    </dgm:pt>
    <dgm:pt modelId="{720E4381-CF09-4E6E-8158-8AE7A988C11F}" type="pres">
      <dgm:prSet presAssocID="{7275F1B0-A073-4C17-8E2E-CB85E1BC945E}" presName="compNode" presStyleCnt="0"/>
      <dgm:spPr/>
    </dgm:pt>
    <dgm:pt modelId="{F83ACC8A-DD45-4AC3-8619-59B2A22B34F3}" type="pres">
      <dgm:prSet presAssocID="{7275F1B0-A073-4C17-8E2E-CB85E1BC945E}" presName="bgRect" presStyleLbl="bgShp" presStyleIdx="0" presStyleCnt="5"/>
      <dgm:spPr/>
    </dgm:pt>
    <dgm:pt modelId="{D119EC14-E6D0-420E-ABB7-DF724A3C4432}" type="pres">
      <dgm:prSet presAssocID="{7275F1B0-A073-4C17-8E2E-CB85E1BC945E}" presName="iconRect" presStyleLbl="node1" presStyleIdx="0" presStyleCnt="5"/>
      <dgm:spPr>
        <a:solidFill>
          <a:schemeClr val="accent2"/>
        </a:solidFill>
        <a:ln>
          <a:noFill/>
        </a:ln>
      </dgm:spPr>
    </dgm:pt>
    <dgm:pt modelId="{60233BBD-D80E-4AFC-971D-340E1E2C489C}" type="pres">
      <dgm:prSet presAssocID="{7275F1B0-A073-4C17-8E2E-CB85E1BC945E}" presName="spaceRect" presStyleCnt="0"/>
      <dgm:spPr/>
    </dgm:pt>
    <dgm:pt modelId="{C39254F7-DF3E-4784-A41B-D91D330F8BF7}" type="pres">
      <dgm:prSet presAssocID="{7275F1B0-A073-4C17-8E2E-CB85E1BC945E}" presName="parTx" presStyleLbl="revTx" presStyleIdx="0" presStyleCnt="5">
        <dgm:presLayoutVars>
          <dgm:chMax val="0"/>
          <dgm:chPref val="0"/>
        </dgm:presLayoutVars>
      </dgm:prSet>
      <dgm:spPr/>
    </dgm:pt>
    <dgm:pt modelId="{DD98BE39-AAB7-4AD4-B350-B50A705C28E5}" type="pres">
      <dgm:prSet presAssocID="{65447B7C-92E8-4765-AAB9-3A054FB4E0BE}" presName="sibTrans" presStyleCnt="0"/>
      <dgm:spPr/>
    </dgm:pt>
    <dgm:pt modelId="{4BC2505C-96E3-4ED6-924D-B0CA77F602F1}" type="pres">
      <dgm:prSet presAssocID="{1ED03331-9BEA-4375-854D-E101D11E5DEA}" presName="compNode" presStyleCnt="0"/>
      <dgm:spPr/>
    </dgm:pt>
    <dgm:pt modelId="{265D7B79-F11C-4421-A115-FCC807646D9A}" type="pres">
      <dgm:prSet presAssocID="{1ED03331-9BEA-4375-854D-E101D11E5DEA}" presName="bgRect" presStyleLbl="bgShp" presStyleIdx="1" presStyleCnt="5"/>
      <dgm:spPr/>
    </dgm:pt>
    <dgm:pt modelId="{4D216A4D-B1E3-4479-A937-CB34C9C4CE00}" type="pres">
      <dgm:prSet presAssocID="{1ED03331-9BEA-4375-854D-E101D11E5DEA}" presName="iconRect" presStyleLbl="node1" presStyleIdx="1" presStyleCnt="5"/>
      <dgm:spPr>
        <a:noFill/>
      </dgm:spPr>
      <dgm:extLst>
        <a:ext uri="{E40237B7-FDA0-4F09-8148-C483321AD2D9}">
          <dgm14:cNvPr xmlns:dgm14="http://schemas.microsoft.com/office/drawing/2010/diagram" id="0" name="" descr="Scientist"/>
        </a:ext>
      </dgm:extLst>
    </dgm:pt>
    <dgm:pt modelId="{74186CC4-E550-429A-879D-BCE0E27000F8}" type="pres">
      <dgm:prSet presAssocID="{1ED03331-9BEA-4375-854D-E101D11E5DEA}" presName="spaceRect" presStyleCnt="0"/>
      <dgm:spPr/>
    </dgm:pt>
    <dgm:pt modelId="{B3329925-68B7-4A8B-82C7-9BEADB29E994}" type="pres">
      <dgm:prSet presAssocID="{1ED03331-9BEA-4375-854D-E101D11E5DEA}" presName="parTx" presStyleLbl="revTx" presStyleIdx="1" presStyleCnt="5">
        <dgm:presLayoutVars>
          <dgm:chMax val="0"/>
          <dgm:chPref val="0"/>
        </dgm:presLayoutVars>
      </dgm:prSet>
      <dgm:spPr/>
    </dgm:pt>
    <dgm:pt modelId="{41AB0735-5053-4B3A-8394-55123C56B9E2}" type="pres">
      <dgm:prSet presAssocID="{01F6BC93-1D33-4746-A64F-F5F2CDE7AA65}" presName="sibTrans" presStyleCnt="0"/>
      <dgm:spPr/>
    </dgm:pt>
    <dgm:pt modelId="{5E449120-D03F-4ABC-A9A9-349D1EB28105}" type="pres">
      <dgm:prSet presAssocID="{B2E48860-8EDA-4763-A5EB-46CB4B40D78C}" presName="compNode" presStyleCnt="0"/>
      <dgm:spPr/>
    </dgm:pt>
    <dgm:pt modelId="{D195124A-A808-49A8-A180-10835589362A}" type="pres">
      <dgm:prSet presAssocID="{B2E48860-8EDA-4763-A5EB-46CB4B40D78C}" presName="bgRect" presStyleLbl="bgShp" presStyleIdx="2" presStyleCnt="5"/>
      <dgm:spPr/>
    </dgm:pt>
    <dgm:pt modelId="{CD85F8B7-3EC1-46C8-894C-6A9DB6977E05}" type="pres">
      <dgm:prSet presAssocID="{B2E48860-8EDA-4763-A5EB-46CB4B40D78C}" presName="iconRect" presStyleLbl="node1" presStyleIdx="2" presStyleCnt="5"/>
      <dgm:spPr>
        <a:solidFill>
          <a:srgbClr val="FFC000"/>
        </a:solidFill>
        <a:ln>
          <a:noFill/>
        </a:ln>
      </dgm:spPr>
    </dgm:pt>
    <dgm:pt modelId="{84D20ED5-2F85-4A10-822B-2B824A5ADB85}" type="pres">
      <dgm:prSet presAssocID="{B2E48860-8EDA-4763-A5EB-46CB4B40D78C}" presName="spaceRect" presStyleCnt="0"/>
      <dgm:spPr/>
    </dgm:pt>
    <dgm:pt modelId="{AB88A668-0A4F-4222-B647-F8CBDEEFC1D0}" type="pres">
      <dgm:prSet presAssocID="{B2E48860-8EDA-4763-A5EB-46CB4B40D78C}" presName="parTx" presStyleLbl="revTx" presStyleIdx="2" presStyleCnt="5">
        <dgm:presLayoutVars>
          <dgm:chMax val="0"/>
          <dgm:chPref val="0"/>
        </dgm:presLayoutVars>
      </dgm:prSet>
      <dgm:spPr/>
    </dgm:pt>
    <dgm:pt modelId="{9D541C03-71E0-4B6A-B352-D53919CCE441}" type="pres">
      <dgm:prSet presAssocID="{15D7F967-09F6-4F0C-ADFA-9B49386A7691}" presName="sibTrans" presStyleCnt="0"/>
      <dgm:spPr/>
    </dgm:pt>
    <dgm:pt modelId="{01F4833E-1073-408C-A4E2-891DC8EB3643}" type="pres">
      <dgm:prSet presAssocID="{01DE0721-9ABD-448A-8F61-5E1BE5C6E556}" presName="compNode" presStyleCnt="0"/>
      <dgm:spPr/>
    </dgm:pt>
    <dgm:pt modelId="{E2D7A1DE-A8E5-4B30-9CF9-2B39C6E16500}" type="pres">
      <dgm:prSet presAssocID="{01DE0721-9ABD-448A-8F61-5E1BE5C6E556}" presName="bgRect" presStyleLbl="bgShp" presStyleIdx="3" presStyleCnt="5"/>
      <dgm:spPr/>
    </dgm:pt>
    <dgm:pt modelId="{DD47BFEF-2D82-46CA-ACE2-FADE1D45215E}" type="pres">
      <dgm:prSet presAssocID="{01DE0721-9ABD-448A-8F61-5E1BE5C6E556}" presName="iconRect" presStyleLbl="node1" presStyleIdx="3" presStyleCnt="5"/>
      <dgm:spPr>
        <a:solidFill>
          <a:schemeClr val="accent5"/>
        </a:solidFill>
        <a:ln>
          <a:noFill/>
        </a:ln>
      </dgm:spPr>
    </dgm:pt>
    <dgm:pt modelId="{0CE9077B-597D-4CF4-90EB-FEE24A068566}" type="pres">
      <dgm:prSet presAssocID="{01DE0721-9ABD-448A-8F61-5E1BE5C6E556}" presName="spaceRect" presStyleCnt="0"/>
      <dgm:spPr/>
    </dgm:pt>
    <dgm:pt modelId="{4890BD2B-49D3-4565-889D-E6C4130219FA}" type="pres">
      <dgm:prSet presAssocID="{01DE0721-9ABD-448A-8F61-5E1BE5C6E556}" presName="parTx" presStyleLbl="revTx" presStyleIdx="3" presStyleCnt="5">
        <dgm:presLayoutVars>
          <dgm:chMax val="0"/>
          <dgm:chPref val="0"/>
        </dgm:presLayoutVars>
      </dgm:prSet>
      <dgm:spPr/>
    </dgm:pt>
    <dgm:pt modelId="{A1E03451-F06A-4376-AA36-ABE463DCCDCD}" type="pres">
      <dgm:prSet presAssocID="{211FF42A-BADF-4F3F-B28B-369E17ECE777}" presName="sibTrans" presStyleCnt="0"/>
      <dgm:spPr/>
    </dgm:pt>
    <dgm:pt modelId="{8938A42C-436A-4B23-8CD1-7DE7EC6DDABE}" type="pres">
      <dgm:prSet presAssocID="{3266E2AF-18E0-40AE-AB36-F88954A56489}" presName="compNode" presStyleCnt="0"/>
      <dgm:spPr/>
    </dgm:pt>
    <dgm:pt modelId="{8E18789C-462E-40B7-8E2F-73D606938EFC}" type="pres">
      <dgm:prSet presAssocID="{3266E2AF-18E0-40AE-AB36-F88954A56489}" presName="bgRect" presStyleLbl="bgShp" presStyleIdx="4" presStyleCnt="5"/>
      <dgm:spPr/>
    </dgm:pt>
    <dgm:pt modelId="{59274C10-0536-4CDD-8643-C1DF31343A18}" type="pres">
      <dgm:prSet presAssocID="{3266E2AF-18E0-40AE-AB36-F88954A56489}" presName="iconRect" presStyleLbl="node1" presStyleIdx="4" presStyleCnt="5"/>
      <dgm:spPr>
        <a:solidFill>
          <a:schemeClr val="accent6"/>
        </a:solidFill>
        <a:ln>
          <a:noFill/>
        </a:ln>
      </dgm:spPr>
    </dgm:pt>
    <dgm:pt modelId="{18268DF6-32DA-48C9-B5FB-A58CA9290CFB}" type="pres">
      <dgm:prSet presAssocID="{3266E2AF-18E0-40AE-AB36-F88954A56489}" presName="spaceRect" presStyleCnt="0"/>
      <dgm:spPr/>
    </dgm:pt>
    <dgm:pt modelId="{B7A01DF7-B9BA-4813-A24F-97BDE771A020}" type="pres">
      <dgm:prSet presAssocID="{3266E2AF-18E0-40AE-AB36-F88954A56489}" presName="parTx" presStyleLbl="revTx" presStyleIdx="4" presStyleCnt="5">
        <dgm:presLayoutVars>
          <dgm:chMax val="0"/>
          <dgm:chPref val="0"/>
        </dgm:presLayoutVars>
      </dgm:prSet>
      <dgm:spPr/>
    </dgm:pt>
  </dgm:ptLst>
  <dgm:cxnLst>
    <dgm:cxn modelId="{6EAE0319-A29C-4E02-B81A-E8463589845C}" type="presOf" srcId="{01DE0721-9ABD-448A-8F61-5E1BE5C6E556}" destId="{4890BD2B-49D3-4565-889D-E6C4130219FA}" srcOrd="0" destOrd="0" presId="urn:microsoft.com/office/officeart/2018/2/layout/IconVerticalSolidList"/>
    <dgm:cxn modelId="{7F62BA2A-7CC2-4698-AEF1-A7BCFEA26BA7}" srcId="{437CC4BE-C08F-4CC1-A737-253F89A2FAF6}" destId="{7275F1B0-A073-4C17-8E2E-CB85E1BC945E}" srcOrd="0" destOrd="0" parTransId="{D601AB5D-D7E5-4059-B8D9-7C85FEA00304}" sibTransId="{65447B7C-92E8-4765-AAB9-3A054FB4E0BE}"/>
    <dgm:cxn modelId="{E3E4466C-27C8-44F5-BF8E-E56C498FBD8D}" type="presOf" srcId="{7275F1B0-A073-4C17-8E2E-CB85E1BC945E}" destId="{C39254F7-DF3E-4784-A41B-D91D330F8BF7}" srcOrd="0" destOrd="0" presId="urn:microsoft.com/office/officeart/2018/2/layout/IconVerticalSolidList"/>
    <dgm:cxn modelId="{A0888A5A-4F57-486B-80BB-479C109074D3}" type="presOf" srcId="{437CC4BE-C08F-4CC1-A737-253F89A2FAF6}" destId="{BA92820A-468D-4E94-BB6F-23D0FE00AEE8}" srcOrd="0" destOrd="0" presId="urn:microsoft.com/office/officeart/2018/2/layout/IconVerticalSolidList"/>
    <dgm:cxn modelId="{14F8549A-1C6B-4A81-8C79-E66BAF00A617}" type="presOf" srcId="{1ED03331-9BEA-4375-854D-E101D11E5DEA}" destId="{B3329925-68B7-4A8B-82C7-9BEADB29E994}" srcOrd="0" destOrd="0" presId="urn:microsoft.com/office/officeart/2018/2/layout/IconVerticalSolidList"/>
    <dgm:cxn modelId="{77D9859A-B071-40E9-A746-46DC6252119C}" srcId="{437CC4BE-C08F-4CC1-A737-253F89A2FAF6}" destId="{01DE0721-9ABD-448A-8F61-5E1BE5C6E556}" srcOrd="3" destOrd="0" parTransId="{8B8D8869-A4B4-4A2D-B889-84EC675C4C9D}" sibTransId="{211FF42A-BADF-4F3F-B28B-369E17ECE777}"/>
    <dgm:cxn modelId="{DBC8179B-1AB1-4910-9EBA-1703E2079F1B}" type="presOf" srcId="{B2E48860-8EDA-4763-A5EB-46CB4B40D78C}" destId="{AB88A668-0A4F-4222-B647-F8CBDEEFC1D0}" srcOrd="0" destOrd="0" presId="urn:microsoft.com/office/officeart/2018/2/layout/IconVerticalSolidList"/>
    <dgm:cxn modelId="{24BB719D-9276-4DFB-ACE0-2258EFE1ACD8}" srcId="{437CC4BE-C08F-4CC1-A737-253F89A2FAF6}" destId="{1ED03331-9BEA-4375-854D-E101D11E5DEA}" srcOrd="1" destOrd="0" parTransId="{DA6274FD-7B52-4628-AA6E-5498B256B161}" sibTransId="{01F6BC93-1D33-4746-A64F-F5F2CDE7AA65}"/>
    <dgm:cxn modelId="{EB3B19A3-FBD7-48CE-A822-863FD5E5F751}" srcId="{437CC4BE-C08F-4CC1-A737-253F89A2FAF6}" destId="{B2E48860-8EDA-4763-A5EB-46CB4B40D78C}" srcOrd="2" destOrd="0" parTransId="{D34305C6-CF71-4FDB-BCFD-6515741DED50}" sibTransId="{15D7F967-09F6-4F0C-ADFA-9B49386A7691}"/>
    <dgm:cxn modelId="{D84424BE-57FD-4BA6-A143-F9A694D01296}" srcId="{437CC4BE-C08F-4CC1-A737-253F89A2FAF6}" destId="{3266E2AF-18E0-40AE-AB36-F88954A56489}" srcOrd="4" destOrd="0" parTransId="{63843B3C-01F6-4DFE-9063-1952F5A24C90}" sibTransId="{B47BDC43-A98D-459B-A7EF-586981743D6C}"/>
    <dgm:cxn modelId="{A33328DE-0A03-4DE0-BD6C-3FBE44DD745F}" type="presOf" srcId="{3266E2AF-18E0-40AE-AB36-F88954A56489}" destId="{B7A01DF7-B9BA-4813-A24F-97BDE771A020}" srcOrd="0" destOrd="0" presId="urn:microsoft.com/office/officeart/2018/2/layout/IconVerticalSolidList"/>
    <dgm:cxn modelId="{8D6B3508-5250-47C0-8ED3-762EF375E392}" type="presParOf" srcId="{BA92820A-468D-4E94-BB6F-23D0FE00AEE8}" destId="{720E4381-CF09-4E6E-8158-8AE7A988C11F}" srcOrd="0" destOrd="0" presId="urn:microsoft.com/office/officeart/2018/2/layout/IconVerticalSolidList"/>
    <dgm:cxn modelId="{53E34C6D-AC05-4E92-811F-A5A7079F6571}" type="presParOf" srcId="{720E4381-CF09-4E6E-8158-8AE7A988C11F}" destId="{F83ACC8A-DD45-4AC3-8619-59B2A22B34F3}" srcOrd="0" destOrd="0" presId="urn:microsoft.com/office/officeart/2018/2/layout/IconVerticalSolidList"/>
    <dgm:cxn modelId="{67DFE3CE-623A-40FA-8FEE-C7C5E3AF9AE9}" type="presParOf" srcId="{720E4381-CF09-4E6E-8158-8AE7A988C11F}" destId="{D119EC14-E6D0-420E-ABB7-DF724A3C4432}" srcOrd="1" destOrd="0" presId="urn:microsoft.com/office/officeart/2018/2/layout/IconVerticalSolidList"/>
    <dgm:cxn modelId="{B39EBCF6-E3F2-4264-9112-3928DBD4629B}" type="presParOf" srcId="{720E4381-CF09-4E6E-8158-8AE7A988C11F}" destId="{60233BBD-D80E-4AFC-971D-340E1E2C489C}" srcOrd="2" destOrd="0" presId="urn:microsoft.com/office/officeart/2018/2/layout/IconVerticalSolidList"/>
    <dgm:cxn modelId="{0FBFF9FD-6E4F-4D9B-812E-44BB32E56CAD}" type="presParOf" srcId="{720E4381-CF09-4E6E-8158-8AE7A988C11F}" destId="{C39254F7-DF3E-4784-A41B-D91D330F8BF7}" srcOrd="3" destOrd="0" presId="urn:microsoft.com/office/officeart/2018/2/layout/IconVerticalSolidList"/>
    <dgm:cxn modelId="{6CDA25BB-7E8C-4DBE-AD6D-CA138BEF4CC0}" type="presParOf" srcId="{BA92820A-468D-4E94-BB6F-23D0FE00AEE8}" destId="{DD98BE39-AAB7-4AD4-B350-B50A705C28E5}" srcOrd="1" destOrd="0" presId="urn:microsoft.com/office/officeart/2018/2/layout/IconVerticalSolidList"/>
    <dgm:cxn modelId="{17FDFE52-6CC8-46E1-A8B7-A1190848E17E}" type="presParOf" srcId="{BA92820A-468D-4E94-BB6F-23D0FE00AEE8}" destId="{4BC2505C-96E3-4ED6-924D-B0CA77F602F1}" srcOrd="2" destOrd="0" presId="urn:microsoft.com/office/officeart/2018/2/layout/IconVerticalSolidList"/>
    <dgm:cxn modelId="{F544F132-8C1B-4012-A1C9-2D6828F48584}" type="presParOf" srcId="{4BC2505C-96E3-4ED6-924D-B0CA77F602F1}" destId="{265D7B79-F11C-4421-A115-FCC807646D9A}" srcOrd="0" destOrd="0" presId="urn:microsoft.com/office/officeart/2018/2/layout/IconVerticalSolidList"/>
    <dgm:cxn modelId="{8C953191-2753-4FCA-BE36-F4F7784D9717}" type="presParOf" srcId="{4BC2505C-96E3-4ED6-924D-B0CA77F602F1}" destId="{4D216A4D-B1E3-4479-A937-CB34C9C4CE00}" srcOrd="1" destOrd="0" presId="urn:microsoft.com/office/officeart/2018/2/layout/IconVerticalSolidList"/>
    <dgm:cxn modelId="{20858077-7C86-4BFE-83FB-6E3E4BCA295B}" type="presParOf" srcId="{4BC2505C-96E3-4ED6-924D-B0CA77F602F1}" destId="{74186CC4-E550-429A-879D-BCE0E27000F8}" srcOrd="2" destOrd="0" presId="urn:microsoft.com/office/officeart/2018/2/layout/IconVerticalSolidList"/>
    <dgm:cxn modelId="{FDD7ACF7-10CA-4A8E-A14F-0947762C693D}" type="presParOf" srcId="{4BC2505C-96E3-4ED6-924D-B0CA77F602F1}" destId="{B3329925-68B7-4A8B-82C7-9BEADB29E994}" srcOrd="3" destOrd="0" presId="urn:microsoft.com/office/officeart/2018/2/layout/IconVerticalSolidList"/>
    <dgm:cxn modelId="{D7FE1898-2B50-4A1B-B0DF-97ADDCAB7A81}" type="presParOf" srcId="{BA92820A-468D-4E94-BB6F-23D0FE00AEE8}" destId="{41AB0735-5053-4B3A-8394-55123C56B9E2}" srcOrd="3" destOrd="0" presId="urn:microsoft.com/office/officeart/2018/2/layout/IconVerticalSolidList"/>
    <dgm:cxn modelId="{7C25EF6B-D6EF-4D6A-B2AE-1EB635EC6F54}" type="presParOf" srcId="{BA92820A-468D-4E94-BB6F-23D0FE00AEE8}" destId="{5E449120-D03F-4ABC-A9A9-349D1EB28105}" srcOrd="4" destOrd="0" presId="urn:microsoft.com/office/officeart/2018/2/layout/IconVerticalSolidList"/>
    <dgm:cxn modelId="{B89ADD9D-2CA0-4088-86A4-1AECD4DA4733}" type="presParOf" srcId="{5E449120-D03F-4ABC-A9A9-349D1EB28105}" destId="{D195124A-A808-49A8-A180-10835589362A}" srcOrd="0" destOrd="0" presId="urn:microsoft.com/office/officeart/2018/2/layout/IconVerticalSolidList"/>
    <dgm:cxn modelId="{7DC0EEB0-B1F0-4DA7-8643-148A653922BF}" type="presParOf" srcId="{5E449120-D03F-4ABC-A9A9-349D1EB28105}" destId="{CD85F8B7-3EC1-46C8-894C-6A9DB6977E05}" srcOrd="1" destOrd="0" presId="urn:microsoft.com/office/officeart/2018/2/layout/IconVerticalSolidList"/>
    <dgm:cxn modelId="{CDD900B7-40B0-44A0-B7C6-2AD3B54C3D4E}" type="presParOf" srcId="{5E449120-D03F-4ABC-A9A9-349D1EB28105}" destId="{84D20ED5-2F85-4A10-822B-2B824A5ADB85}" srcOrd="2" destOrd="0" presId="urn:microsoft.com/office/officeart/2018/2/layout/IconVerticalSolidList"/>
    <dgm:cxn modelId="{F0DBB257-B981-4C22-9BAE-6F946001F5CE}" type="presParOf" srcId="{5E449120-D03F-4ABC-A9A9-349D1EB28105}" destId="{AB88A668-0A4F-4222-B647-F8CBDEEFC1D0}" srcOrd="3" destOrd="0" presId="urn:microsoft.com/office/officeart/2018/2/layout/IconVerticalSolidList"/>
    <dgm:cxn modelId="{7EC9FD03-6B24-4290-BC3C-788B35C775CA}" type="presParOf" srcId="{BA92820A-468D-4E94-BB6F-23D0FE00AEE8}" destId="{9D541C03-71E0-4B6A-B352-D53919CCE441}" srcOrd="5" destOrd="0" presId="urn:microsoft.com/office/officeart/2018/2/layout/IconVerticalSolidList"/>
    <dgm:cxn modelId="{2A5118FC-4597-46F8-AD98-56FB921EAAB7}" type="presParOf" srcId="{BA92820A-468D-4E94-BB6F-23D0FE00AEE8}" destId="{01F4833E-1073-408C-A4E2-891DC8EB3643}" srcOrd="6" destOrd="0" presId="urn:microsoft.com/office/officeart/2018/2/layout/IconVerticalSolidList"/>
    <dgm:cxn modelId="{E2A4D55C-68E8-4429-890A-8DA8AD2AA9DE}" type="presParOf" srcId="{01F4833E-1073-408C-A4E2-891DC8EB3643}" destId="{E2D7A1DE-A8E5-4B30-9CF9-2B39C6E16500}" srcOrd="0" destOrd="0" presId="urn:microsoft.com/office/officeart/2018/2/layout/IconVerticalSolidList"/>
    <dgm:cxn modelId="{E6153D5D-541F-4D52-B45B-48069B9F3058}" type="presParOf" srcId="{01F4833E-1073-408C-A4E2-891DC8EB3643}" destId="{DD47BFEF-2D82-46CA-ACE2-FADE1D45215E}" srcOrd="1" destOrd="0" presId="urn:microsoft.com/office/officeart/2018/2/layout/IconVerticalSolidList"/>
    <dgm:cxn modelId="{3FA0CF5C-002F-4D27-AC0B-126BADA8A7C4}" type="presParOf" srcId="{01F4833E-1073-408C-A4E2-891DC8EB3643}" destId="{0CE9077B-597D-4CF4-90EB-FEE24A068566}" srcOrd="2" destOrd="0" presId="urn:microsoft.com/office/officeart/2018/2/layout/IconVerticalSolidList"/>
    <dgm:cxn modelId="{46F82CDD-E81D-4879-B28E-5A96FE800367}" type="presParOf" srcId="{01F4833E-1073-408C-A4E2-891DC8EB3643}" destId="{4890BD2B-49D3-4565-889D-E6C4130219FA}" srcOrd="3" destOrd="0" presId="urn:microsoft.com/office/officeart/2018/2/layout/IconVerticalSolidList"/>
    <dgm:cxn modelId="{7000D1E6-8751-463D-A887-52DC0F337DE6}" type="presParOf" srcId="{BA92820A-468D-4E94-BB6F-23D0FE00AEE8}" destId="{A1E03451-F06A-4376-AA36-ABE463DCCDCD}" srcOrd="7" destOrd="0" presId="urn:microsoft.com/office/officeart/2018/2/layout/IconVerticalSolidList"/>
    <dgm:cxn modelId="{5529F395-4859-4AAD-8546-3F3584EBE688}" type="presParOf" srcId="{BA92820A-468D-4E94-BB6F-23D0FE00AEE8}" destId="{8938A42C-436A-4B23-8CD1-7DE7EC6DDABE}" srcOrd="8" destOrd="0" presId="urn:microsoft.com/office/officeart/2018/2/layout/IconVerticalSolidList"/>
    <dgm:cxn modelId="{50855C1B-BAFD-462A-AA5D-1AE93D0E637A}" type="presParOf" srcId="{8938A42C-436A-4B23-8CD1-7DE7EC6DDABE}" destId="{8E18789C-462E-40B7-8E2F-73D606938EFC}" srcOrd="0" destOrd="0" presId="urn:microsoft.com/office/officeart/2018/2/layout/IconVerticalSolidList"/>
    <dgm:cxn modelId="{5DAA4B91-9AFA-4B17-9302-D554130D85CE}" type="presParOf" srcId="{8938A42C-436A-4B23-8CD1-7DE7EC6DDABE}" destId="{59274C10-0536-4CDD-8643-C1DF31343A18}" srcOrd="1" destOrd="0" presId="urn:microsoft.com/office/officeart/2018/2/layout/IconVerticalSolidList"/>
    <dgm:cxn modelId="{868C6BF8-AAB2-4F31-A3A5-8DA6954F8990}" type="presParOf" srcId="{8938A42C-436A-4B23-8CD1-7DE7EC6DDABE}" destId="{18268DF6-32DA-48C9-B5FB-A58CA9290CFB}" srcOrd="2" destOrd="0" presId="urn:microsoft.com/office/officeart/2018/2/layout/IconVerticalSolidList"/>
    <dgm:cxn modelId="{088752AD-8609-4DC8-A44C-C68E4DE70FD3}" type="presParOf" srcId="{8938A42C-436A-4B23-8CD1-7DE7EC6DDABE}" destId="{B7A01DF7-B9BA-4813-A24F-97BDE771A0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ACC8A-DD45-4AC3-8619-59B2A22B34F3}">
      <dsp:nvSpPr>
        <dsp:cNvPr id="0" name=""/>
        <dsp:cNvSpPr/>
      </dsp:nvSpPr>
      <dsp:spPr>
        <a:xfrm>
          <a:off x="0" y="4225"/>
          <a:ext cx="6254749" cy="9000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19EC14-E6D0-420E-ABB7-DF724A3C4432}">
      <dsp:nvSpPr>
        <dsp:cNvPr id="0" name=""/>
        <dsp:cNvSpPr/>
      </dsp:nvSpPr>
      <dsp:spPr>
        <a:xfrm>
          <a:off x="272270" y="206741"/>
          <a:ext cx="495037" cy="495037"/>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9254F7-DF3E-4784-A41B-D91D330F8BF7}">
      <dsp:nvSpPr>
        <dsp:cNvPr id="0" name=""/>
        <dsp:cNvSpPr/>
      </dsp:nvSpPr>
      <dsp:spPr>
        <a:xfrm>
          <a:off x="1039579" y="4225"/>
          <a:ext cx="5215170" cy="90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7" tIns="95257" rIns="95257" bIns="95257" numCol="1" spcCol="1270" anchor="ctr" anchorCtr="0">
          <a:noAutofit/>
        </a:bodyPr>
        <a:lstStyle/>
        <a:p>
          <a:pPr marL="0" lvl="0" indent="0" algn="l" defTabSz="666750">
            <a:lnSpc>
              <a:spcPct val="100000"/>
            </a:lnSpc>
            <a:spcBef>
              <a:spcPct val="0"/>
            </a:spcBef>
            <a:spcAft>
              <a:spcPct val="35000"/>
            </a:spcAft>
            <a:buNone/>
          </a:pPr>
          <a:r>
            <a:rPr lang="en-US" sz="1500" kern="1200" dirty="0"/>
            <a:t>To expand the Group’s current </a:t>
          </a:r>
          <a:r>
            <a:rPr lang="en-US" sz="1500" kern="1200" dirty="0" err="1"/>
            <a:t>seamoss</a:t>
          </a:r>
          <a:r>
            <a:rPr lang="en-US" sz="1500" kern="1200" dirty="0"/>
            <a:t> farm by increasing the number of plots</a:t>
          </a:r>
        </a:p>
      </dsp:txBody>
      <dsp:txXfrm>
        <a:off x="1039579" y="4225"/>
        <a:ext cx="5215170" cy="900068"/>
      </dsp:txXfrm>
    </dsp:sp>
    <dsp:sp modelId="{265D7B79-F11C-4421-A115-FCC807646D9A}">
      <dsp:nvSpPr>
        <dsp:cNvPr id="0" name=""/>
        <dsp:cNvSpPr/>
      </dsp:nvSpPr>
      <dsp:spPr>
        <a:xfrm>
          <a:off x="0" y="1129311"/>
          <a:ext cx="6254749" cy="9000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16A4D-B1E3-4479-A937-CB34C9C4CE00}">
      <dsp:nvSpPr>
        <dsp:cNvPr id="0" name=""/>
        <dsp:cNvSpPr/>
      </dsp:nvSpPr>
      <dsp:spPr>
        <a:xfrm>
          <a:off x="272270" y="1331827"/>
          <a:ext cx="495037" cy="495037"/>
        </a:xfrm>
        <a:prstGeom prst="rect">
          <a:avLst/>
        </a:prstGeom>
        <a:no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29925-68B7-4A8B-82C7-9BEADB29E994}">
      <dsp:nvSpPr>
        <dsp:cNvPr id="0" name=""/>
        <dsp:cNvSpPr/>
      </dsp:nvSpPr>
      <dsp:spPr>
        <a:xfrm>
          <a:off x="1039579" y="1129311"/>
          <a:ext cx="5215170" cy="90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7" tIns="95257" rIns="95257" bIns="95257" numCol="1" spcCol="1270" anchor="ctr" anchorCtr="0">
          <a:noAutofit/>
        </a:bodyPr>
        <a:lstStyle/>
        <a:p>
          <a:pPr marL="0" lvl="0" indent="0" algn="l" defTabSz="666750">
            <a:lnSpc>
              <a:spcPct val="100000"/>
            </a:lnSpc>
            <a:spcBef>
              <a:spcPct val="0"/>
            </a:spcBef>
            <a:spcAft>
              <a:spcPct val="35000"/>
            </a:spcAft>
            <a:buNone/>
          </a:pPr>
          <a:r>
            <a:rPr lang="en-US" sz="1500" kern="1200" dirty="0"/>
            <a:t>To improve the quality assurance of seamoss products and ensure that products comply with Bureau of Standards and Health Department requirements</a:t>
          </a:r>
        </a:p>
      </dsp:txBody>
      <dsp:txXfrm>
        <a:off x="1039579" y="1129311"/>
        <a:ext cx="5215170" cy="900068"/>
      </dsp:txXfrm>
    </dsp:sp>
    <dsp:sp modelId="{D195124A-A808-49A8-A180-10835589362A}">
      <dsp:nvSpPr>
        <dsp:cNvPr id="0" name=""/>
        <dsp:cNvSpPr/>
      </dsp:nvSpPr>
      <dsp:spPr>
        <a:xfrm>
          <a:off x="0" y="2254398"/>
          <a:ext cx="6254749" cy="9000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5F8B7-3EC1-46C8-894C-6A9DB6977E05}">
      <dsp:nvSpPr>
        <dsp:cNvPr id="0" name=""/>
        <dsp:cNvSpPr/>
      </dsp:nvSpPr>
      <dsp:spPr>
        <a:xfrm>
          <a:off x="272270" y="2456913"/>
          <a:ext cx="495037" cy="495037"/>
        </a:xfrm>
        <a:prstGeom prst="rect">
          <a:avLst/>
        </a:prstGeom>
        <a:solidFill>
          <a:srgbClr val="FFC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88A668-0A4F-4222-B647-F8CBDEEFC1D0}">
      <dsp:nvSpPr>
        <dsp:cNvPr id="0" name=""/>
        <dsp:cNvSpPr/>
      </dsp:nvSpPr>
      <dsp:spPr>
        <a:xfrm>
          <a:off x="1039579" y="2254398"/>
          <a:ext cx="5215170" cy="90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7" tIns="95257" rIns="95257" bIns="95257" numCol="1" spcCol="1270" anchor="ctr" anchorCtr="0">
          <a:noAutofit/>
        </a:bodyPr>
        <a:lstStyle/>
        <a:p>
          <a:pPr marL="0" lvl="0" indent="0" algn="l" defTabSz="666750">
            <a:lnSpc>
              <a:spcPct val="100000"/>
            </a:lnSpc>
            <a:spcBef>
              <a:spcPct val="0"/>
            </a:spcBef>
            <a:spcAft>
              <a:spcPct val="35000"/>
            </a:spcAft>
            <a:buNone/>
          </a:pPr>
          <a:r>
            <a:rPr lang="en-US" sz="1500" kern="1200" dirty="0"/>
            <a:t>To build the capacity of the Group’s members in small and micro enterprise development and management and value-added processing</a:t>
          </a:r>
        </a:p>
      </dsp:txBody>
      <dsp:txXfrm>
        <a:off x="1039579" y="2254398"/>
        <a:ext cx="5215170" cy="900068"/>
      </dsp:txXfrm>
    </dsp:sp>
    <dsp:sp modelId="{E2D7A1DE-A8E5-4B30-9CF9-2B39C6E16500}">
      <dsp:nvSpPr>
        <dsp:cNvPr id="0" name=""/>
        <dsp:cNvSpPr/>
      </dsp:nvSpPr>
      <dsp:spPr>
        <a:xfrm>
          <a:off x="0" y="3379484"/>
          <a:ext cx="6254749" cy="90006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47BFEF-2D82-46CA-ACE2-FADE1D45215E}">
      <dsp:nvSpPr>
        <dsp:cNvPr id="0" name=""/>
        <dsp:cNvSpPr/>
      </dsp:nvSpPr>
      <dsp:spPr>
        <a:xfrm>
          <a:off x="272270" y="3581999"/>
          <a:ext cx="495037" cy="495037"/>
        </a:xfrm>
        <a:prstGeom prst="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90BD2B-49D3-4565-889D-E6C4130219FA}">
      <dsp:nvSpPr>
        <dsp:cNvPr id="0" name=""/>
        <dsp:cNvSpPr/>
      </dsp:nvSpPr>
      <dsp:spPr>
        <a:xfrm>
          <a:off x="1039579" y="3379484"/>
          <a:ext cx="5215170" cy="90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7" tIns="95257" rIns="95257" bIns="95257" numCol="1" spcCol="1270" anchor="ctr" anchorCtr="0">
          <a:noAutofit/>
        </a:bodyPr>
        <a:lstStyle/>
        <a:p>
          <a:pPr marL="0" lvl="0" indent="0" algn="l" defTabSz="666750">
            <a:lnSpc>
              <a:spcPct val="100000"/>
            </a:lnSpc>
            <a:spcBef>
              <a:spcPct val="0"/>
            </a:spcBef>
            <a:spcAft>
              <a:spcPct val="35000"/>
            </a:spcAft>
            <a:buNone/>
          </a:pPr>
          <a:r>
            <a:rPr lang="en-US" sz="1500" kern="1200" dirty="0"/>
            <a:t>To establish a new facility for </a:t>
          </a:r>
          <a:r>
            <a:rPr lang="en-US" sz="1500" kern="1200" dirty="0" err="1"/>
            <a:t>seamoss</a:t>
          </a:r>
          <a:r>
            <a:rPr lang="en-US" sz="1500" kern="1200" dirty="0"/>
            <a:t> production </a:t>
          </a:r>
        </a:p>
      </dsp:txBody>
      <dsp:txXfrm>
        <a:off x="1039579" y="3379484"/>
        <a:ext cx="5215170" cy="900068"/>
      </dsp:txXfrm>
    </dsp:sp>
    <dsp:sp modelId="{8E18789C-462E-40B7-8E2F-73D606938EFC}">
      <dsp:nvSpPr>
        <dsp:cNvPr id="0" name=""/>
        <dsp:cNvSpPr/>
      </dsp:nvSpPr>
      <dsp:spPr>
        <a:xfrm>
          <a:off x="0" y="4504570"/>
          <a:ext cx="6254749" cy="90006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74C10-0536-4CDD-8643-C1DF31343A18}">
      <dsp:nvSpPr>
        <dsp:cNvPr id="0" name=""/>
        <dsp:cNvSpPr/>
      </dsp:nvSpPr>
      <dsp:spPr>
        <a:xfrm>
          <a:off x="272270" y="4707085"/>
          <a:ext cx="495037" cy="495037"/>
        </a:xfrm>
        <a:prstGeom prst="rect">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A01DF7-B9BA-4813-A24F-97BDE771A020}">
      <dsp:nvSpPr>
        <dsp:cNvPr id="0" name=""/>
        <dsp:cNvSpPr/>
      </dsp:nvSpPr>
      <dsp:spPr>
        <a:xfrm>
          <a:off x="1039579" y="4504570"/>
          <a:ext cx="5215170" cy="900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7" tIns="95257" rIns="95257" bIns="95257" numCol="1" spcCol="1270" anchor="ctr" anchorCtr="0">
          <a:noAutofit/>
        </a:bodyPr>
        <a:lstStyle/>
        <a:p>
          <a:pPr marL="0" lvl="0" indent="0" algn="l" defTabSz="666750">
            <a:lnSpc>
              <a:spcPct val="100000"/>
            </a:lnSpc>
            <a:spcBef>
              <a:spcPct val="0"/>
            </a:spcBef>
            <a:spcAft>
              <a:spcPct val="35000"/>
            </a:spcAft>
            <a:buNone/>
          </a:pPr>
          <a:r>
            <a:rPr lang="en-US" sz="1500" kern="1200" dirty="0"/>
            <a:t>To improve marketing of the Group’s </a:t>
          </a:r>
          <a:r>
            <a:rPr lang="en-US" sz="1500" kern="1200" dirty="0" err="1"/>
            <a:t>seamoss</a:t>
          </a:r>
          <a:r>
            <a:rPr lang="en-US" sz="1500" kern="1200" dirty="0"/>
            <a:t> products</a:t>
          </a:r>
        </a:p>
      </dsp:txBody>
      <dsp:txXfrm>
        <a:off x="1039579" y="4504570"/>
        <a:ext cx="5215170" cy="90006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7D2D6-4637-4432-BF8C-ECCC41DF26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47435CCE-8BCE-44B4-8D4C-850BC66D8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B505BDC8-551B-486E-98D7-8B255641B9FC}"/>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6A2D1578-5234-4F11-A10D-AB959C5E7DB1}"/>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5BC2677F-BD80-4DC2-921A-A9A139E883B8}"/>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130195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87CB-0D66-44B3-93E5-E6453B2315A4}"/>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5566CC89-2076-48D7-A794-97A2BF9E78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CBA8C50C-51DD-4D58-BF9F-0F2653A21A6D}"/>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6DBDB1F6-4C41-4121-B25E-FB25CA0F9355}"/>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C072FF25-315D-413C-98B6-177F8099667F}"/>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118923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824F28-FF40-4BB7-85E1-EFA70E85252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A5D34C9A-8D24-4911-9828-344D2AB2D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408C2EDD-881C-4A7C-AE11-9A6AE57C3B21}"/>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B5DCB905-F309-4E33-B34A-407D21BBBA9A}"/>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0D3D3256-E95D-476F-9462-1758E6573F18}"/>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27801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A77F-22B8-4228-99AC-4F11E9A768BD}"/>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FA22F07F-9AE3-4AEE-A7D1-3126EB0FAE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A34698DD-550C-465C-8CF4-BE3FE81C2BE2}"/>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9EDB29B9-F6B0-4B20-8B0C-EDEC2BA84AB0}"/>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0B83405D-B8A1-46F5-B9E6-016514A1B116}"/>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113140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7EE87-B523-4565-B68A-CD351B6D0F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67606F20-6E2D-40AF-AC2C-F75148C185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9E881-B2C8-4480-8921-0DF3A998270F}"/>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B078DE5C-BE1A-4A8B-BF50-77C990769993}"/>
              </a:ext>
            </a:extLst>
          </p:cNvPr>
          <p:cNvSpPr>
            <a:spLocks noGrp="1"/>
          </p:cNvSpPr>
          <p:nvPr>
            <p:ph type="ftr" sz="quarter" idx="11"/>
          </p:nvPr>
        </p:nvSpPr>
        <p:spPr/>
        <p:txBody>
          <a:bodyPr/>
          <a:lstStyle/>
          <a:p>
            <a:endParaRPr lang="en-TT"/>
          </a:p>
        </p:txBody>
      </p:sp>
      <p:sp>
        <p:nvSpPr>
          <p:cNvPr id="6" name="Slide Number Placeholder 5">
            <a:extLst>
              <a:ext uri="{FF2B5EF4-FFF2-40B4-BE49-F238E27FC236}">
                <a16:creationId xmlns:a16="http://schemas.microsoft.com/office/drawing/2014/main" id="{FA761B2D-F52A-4A04-8777-96A008B8A6F4}"/>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3687134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24C44-6398-4FA7-A00B-8344ABA3D0F9}"/>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DFA8C4B1-AE93-4A67-B388-2AE038719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41A32A17-0EAD-479A-B050-001D49626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3C49117A-E4A2-4F0E-8816-ADB33DE20AD2}"/>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6" name="Footer Placeholder 5">
            <a:extLst>
              <a:ext uri="{FF2B5EF4-FFF2-40B4-BE49-F238E27FC236}">
                <a16:creationId xmlns:a16="http://schemas.microsoft.com/office/drawing/2014/main" id="{07A63EF7-50D6-4B69-A359-EC64A1C56A4B}"/>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637ECE70-B821-45BD-9187-86D0F27A15B5}"/>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305865023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F70AF-0E57-4A5C-9290-97060A02C2A7}"/>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6D71E41C-ECCD-482C-8920-736EB33EFC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838929-CC11-4A39-9A9E-5EB7BDD90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617F32CE-96BD-4C7E-AA15-41C6407D26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79EB32-76A7-4A2F-9E70-F3E5BAF85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EAEE4E46-DF33-4CD8-8C50-64981F0256F8}"/>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8" name="Footer Placeholder 7">
            <a:extLst>
              <a:ext uri="{FF2B5EF4-FFF2-40B4-BE49-F238E27FC236}">
                <a16:creationId xmlns:a16="http://schemas.microsoft.com/office/drawing/2014/main" id="{D9A34357-101A-411D-B1B0-46316D140140}"/>
              </a:ext>
            </a:extLst>
          </p:cNvPr>
          <p:cNvSpPr>
            <a:spLocks noGrp="1"/>
          </p:cNvSpPr>
          <p:nvPr>
            <p:ph type="ftr" sz="quarter" idx="11"/>
          </p:nvPr>
        </p:nvSpPr>
        <p:spPr/>
        <p:txBody>
          <a:bodyPr/>
          <a:lstStyle/>
          <a:p>
            <a:endParaRPr lang="en-TT"/>
          </a:p>
        </p:txBody>
      </p:sp>
      <p:sp>
        <p:nvSpPr>
          <p:cNvPr id="9" name="Slide Number Placeholder 8">
            <a:extLst>
              <a:ext uri="{FF2B5EF4-FFF2-40B4-BE49-F238E27FC236}">
                <a16:creationId xmlns:a16="http://schemas.microsoft.com/office/drawing/2014/main" id="{E8181B03-9C76-42FA-846B-BDCD54E469C7}"/>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5599632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8BF6F-3368-4DCB-A5C6-6C2DBA1DF776}"/>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E819A404-FF5F-4976-BD40-F309BAC57E4D}"/>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4" name="Footer Placeholder 3">
            <a:extLst>
              <a:ext uri="{FF2B5EF4-FFF2-40B4-BE49-F238E27FC236}">
                <a16:creationId xmlns:a16="http://schemas.microsoft.com/office/drawing/2014/main" id="{A3292302-D96A-41C3-BC90-A553A65B0BAD}"/>
              </a:ext>
            </a:extLst>
          </p:cNvPr>
          <p:cNvSpPr>
            <a:spLocks noGrp="1"/>
          </p:cNvSpPr>
          <p:nvPr>
            <p:ph type="ftr" sz="quarter" idx="11"/>
          </p:nvPr>
        </p:nvSpPr>
        <p:spPr/>
        <p:txBody>
          <a:bodyPr/>
          <a:lstStyle/>
          <a:p>
            <a:endParaRPr lang="en-TT"/>
          </a:p>
        </p:txBody>
      </p:sp>
      <p:sp>
        <p:nvSpPr>
          <p:cNvPr id="5" name="Slide Number Placeholder 4">
            <a:extLst>
              <a:ext uri="{FF2B5EF4-FFF2-40B4-BE49-F238E27FC236}">
                <a16:creationId xmlns:a16="http://schemas.microsoft.com/office/drawing/2014/main" id="{8B446709-00D4-48A9-A6F9-B8902C754FFB}"/>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238384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C7B7E0-5777-4A63-8353-BFB868F47A93}"/>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3" name="Footer Placeholder 2">
            <a:extLst>
              <a:ext uri="{FF2B5EF4-FFF2-40B4-BE49-F238E27FC236}">
                <a16:creationId xmlns:a16="http://schemas.microsoft.com/office/drawing/2014/main" id="{55C4FC6C-908E-4966-B968-BAFCDA22439F}"/>
              </a:ext>
            </a:extLst>
          </p:cNvPr>
          <p:cNvSpPr>
            <a:spLocks noGrp="1"/>
          </p:cNvSpPr>
          <p:nvPr>
            <p:ph type="ftr" sz="quarter" idx="11"/>
          </p:nvPr>
        </p:nvSpPr>
        <p:spPr/>
        <p:txBody>
          <a:bodyPr/>
          <a:lstStyle/>
          <a:p>
            <a:endParaRPr lang="en-TT"/>
          </a:p>
        </p:txBody>
      </p:sp>
      <p:sp>
        <p:nvSpPr>
          <p:cNvPr id="4" name="Slide Number Placeholder 3">
            <a:extLst>
              <a:ext uri="{FF2B5EF4-FFF2-40B4-BE49-F238E27FC236}">
                <a16:creationId xmlns:a16="http://schemas.microsoft.com/office/drawing/2014/main" id="{B106116E-2113-489D-872B-B572FC70A06E}"/>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45797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0E5C-2210-4F44-AF84-B8FAC1CF5F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BD93DA45-553B-4B57-AAF2-FFF991E6B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D699F100-8553-4D8F-A3E6-16F2814B9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2BB36-1554-41F1-9BCB-9751DDCEF8E2}"/>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6" name="Footer Placeholder 5">
            <a:extLst>
              <a:ext uri="{FF2B5EF4-FFF2-40B4-BE49-F238E27FC236}">
                <a16:creationId xmlns:a16="http://schemas.microsoft.com/office/drawing/2014/main" id="{DF7A5740-CFF1-40B9-8F6C-337E962B9582}"/>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A3651B55-D4DD-4CAB-9F26-EC3999D6FDFC}"/>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255308461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5E53D-C09F-4E81-859E-012CC4AB20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B25036B9-D945-400B-8EF2-5369479F6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875C10B3-005E-449A-87D3-81076EFA9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5D28F-1058-4C18-9348-D5A71050597D}"/>
              </a:ext>
            </a:extLst>
          </p:cNvPr>
          <p:cNvSpPr>
            <a:spLocks noGrp="1"/>
          </p:cNvSpPr>
          <p:nvPr>
            <p:ph type="dt" sz="half" idx="10"/>
          </p:nvPr>
        </p:nvSpPr>
        <p:spPr/>
        <p:txBody>
          <a:bodyPr/>
          <a:lstStyle/>
          <a:p>
            <a:fld id="{40C21762-6A1B-4208-90D7-07A29030266A}" type="datetimeFigureOut">
              <a:rPr lang="en-TT" smtClean="0"/>
              <a:t>1 Oct 2020</a:t>
            </a:fld>
            <a:endParaRPr lang="en-TT"/>
          </a:p>
        </p:txBody>
      </p:sp>
      <p:sp>
        <p:nvSpPr>
          <p:cNvPr id="6" name="Footer Placeholder 5">
            <a:extLst>
              <a:ext uri="{FF2B5EF4-FFF2-40B4-BE49-F238E27FC236}">
                <a16:creationId xmlns:a16="http://schemas.microsoft.com/office/drawing/2014/main" id="{014A248E-C68C-43F5-A8FC-3B5A24D57D17}"/>
              </a:ext>
            </a:extLst>
          </p:cNvPr>
          <p:cNvSpPr>
            <a:spLocks noGrp="1"/>
          </p:cNvSpPr>
          <p:nvPr>
            <p:ph type="ftr" sz="quarter" idx="11"/>
          </p:nvPr>
        </p:nvSpPr>
        <p:spPr/>
        <p:txBody>
          <a:bodyPr/>
          <a:lstStyle/>
          <a:p>
            <a:endParaRPr lang="en-TT"/>
          </a:p>
        </p:txBody>
      </p:sp>
      <p:sp>
        <p:nvSpPr>
          <p:cNvPr id="7" name="Slide Number Placeholder 6">
            <a:extLst>
              <a:ext uri="{FF2B5EF4-FFF2-40B4-BE49-F238E27FC236}">
                <a16:creationId xmlns:a16="http://schemas.microsoft.com/office/drawing/2014/main" id="{95E277AD-76A2-4C54-9812-B0D847E43BBB}"/>
              </a:ext>
            </a:extLst>
          </p:cNvPr>
          <p:cNvSpPr>
            <a:spLocks noGrp="1"/>
          </p:cNvSpPr>
          <p:nvPr>
            <p:ph type="sldNum" sz="quarter" idx="12"/>
          </p:nvPr>
        </p:nvSpPr>
        <p:spPr/>
        <p:txBody>
          <a:bodyPr/>
          <a:lstStyle/>
          <a:p>
            <a:fld id="{1D9B66CC-35BB-45D3-AF52-B3619A77B84C}" type="slidenum">
              <a:rPr lang="en-TT" smtClean="0"/>
              <a:t>‹#›</a:t>
            </a:fld>
            <a:endParaRPr lang="en-TT"/>
          </a:p>
        </p:txBody>
      </p:sp>
    </p:spTree>
    <p:extLst>
      <p:ext uri="{BB962C8B-B14F-4D97-AF65-F5344CB8AC3E}">
        <p14:creationId xmlns:p14="http://schemas.microsoft.com/office/powerpoint/2010/main" val="208455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76135-FD21-48C4-8B0B-385402468A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904DB8FB-A9B4-4248-87B1-D68F3EADA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A779FC51-ACD8-4F18-A0CC-9376AFF621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21762-6A1B-4208-90D7-07A29030266A}" type="datetimeFigureOut">
              <a:rPr lang="en-TT" smtClean="0"/>
              <a:t>1 Oct 2020</a:t>
            </a:fld>
            <a:endParaRPr lang="en-TT"/>
          </a:p>
        </p:txBody>
      </p:sp>
      <p:sp>
        <p:nvSpPr>
          <p:cNvPr id="5" name="Footer Placeholder 4">
            <a:extLst>
              <a:ext uri="{FF2B5EF4-FFF2-40B4-BE49-F238E27FC236}">
                <a16:creationId xmlns:a16="http://schemas.microsoft.com/office/drawing/2014/main" id="{1DD8D96A-F3AC-46D6-8C0C-D3FE1CAA3A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T"/>
          </a:p>
        </p:txBody>
      </p:sp>
      <p:sp>
        <p:nvSpPr>
          <p:cNvPr id="6" name="Slide Number Placeholder 5">
            <a:extLst>
              <a:ext uri="{FF2B5EF4-FFF2-40B4-BE49-F238E27FC236}">
                <a16:creationId xmlns:a16="http://schemas.microsoft.com/office/drawing/2014/main" id="{1BC88514-E57D-40A3-B3C5-9E092E98C3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B66CC-35BB-45D3-AF52-B3619A77B84C}" type="slidenum">
              <a:rPr lang="en-TT" smtClean="0"/>
              <a:t>‹#›</a:t>
            </a:fld>
            <a:endParaRPr lang="en-TT"/>
          </a:p>
        </p:txBody>
      </p:sp>
    </p:spTree>
    <p:extLst>
      <p:ext uri="{BB962C8B-B14F-4D97-AF65-F5344CB8AC3E}">
        <p14:creationId xmlns:p14="http://schemas.microsoft.com/office/powerpoint/2010/main" val="2279050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clmeproject.org/"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hyperlink" Target="https://www.clmeproject.org/" TargetMode="External"/><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hyperlink" Target="mailto:info@canari.org" TargetMode="External"/><Relationship Id="rId2" Type="http://schemas.openxmlformats.org/officeDocument/2006/relationships/hyperlink" Target="http://www.canari.org/clme-csap" TargetMode="Externa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lmeproject.org/sap-overview/"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anari.org/clmepluscsap/" TargetMode="External"/><Relationship Id="rId4" Type="http://schemas.openxmlformats.org/officeDocument/2006/relationships/hyperlink" Target="https://www.clmeproject.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3.png"/><Relationship Id="rId2" Type="http://schemas.openxmlformats.org/officeDocument/2006/relationships/diagramData" Target="../diagrams/data1.xml"/><Relationship Id="rId16" Type="http://schemas.openxmlformats.org/officeDocument/2006/relationships/image" Target="../media/image17.svg"/><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diagramQuickStyle" Target="../diagrams/quickStyle1.xml"/><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descr="A close up of a sign&#10;&#10;Description automatically generated">
            <a:extLst>
              <a:ext uri="{FF2B5EF4-FFF2-40B4-BE49-F238E27FC236}">
                <a16:creationId xmlns:a16="http://schemas.microsoft.com/office/drawing/2014/main" id="{DAE93974-F729-4C5A-BF9E-2A2CB0B2B21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494488" y="111760"/>
            <a:ext cx="1505510" cy="1948307"/>
          </a:xfrm>
          <a:prstGeom prst="rect">
            <a:avLst/>
          </a:prstGeom>
        </p:spPr>
      </p:pic>
      <p:pic>
        <p:nvPicPr>
          <p:cNvPr id="3" name="Picture 2" descr="A person holding a kite in a body of water&#10;&#10;Description automatically generated">
            <a:extLst>
              <a:ext uri="{FF2B5EF4-FFF2-40B4-BE49-F238E27FC236}">
                <a16:creationId xmlns:a16="http://schemas.microsoft.com/office/drawing/2014/main" id="{60B465BC-107D-4CB2-B9C5-B298EBE1743E}"/>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48409" y="753891"/>
            <a:ext cx="6008930" cy="5620327"/>
          </a:xfrm>
          <a:prstGeom prst="rect">
            <a:avLst/>
          </a:prstGeom>
          <a:ln w="38100">
            <a:solidFill>
              <a:schemeClr val="accent5">
                <a:lumMod val="50000"/>
              </a:schemeClr>
            </a:solidFill>
          </a:ln>
        </p:spPr>
      </p:pic>
      <p:sp>
        <p:nvSpPr>
          <p:cNvPr id="10" name="TextBox 9">
            <a:extLst>
              <a:ext uri="{FF2B5EF4-FFF2-40B4-BE49-F238E27FC236}">
                <a16:creationId xmlns:a16="http://schemas.microsoft.com/office/drawing/2014/main" id="{3F00B420-D603-4A1B-B118-28C9A9E551D7}"/>
              </a:ext>
            </a:extLst>
          </p:cNvPr>
          <p:cNvSpPr txBox="1"/>
          <p:nvPr/>
        </p:nvSpPr>
        <p:spPr>
          <a:xfrm>
            <a:off x="1864530" y="6107379"/>
            <a:ext cx="4592809" cy="276999"/>
          </a:xfrm>
          <a:prstGeom prst="rect">
            <a:avLst/>
          </a:prstGeom>
          <a:solidFill>
            <a:schemeClr val="bg1">
              <a:lumMod val="65000"/>
              <a:alpha val="50000"/>
            </a:schemeClr>
          </a:solidFill>
        </p:spPr>
        <p:txBody>
          <a:bodyPr wrap="square" rtlCol="0">
            <a:spAutoFit/>
          </a:bodyPr>
          <a:lstStyle/>
          <a:p>
            <a:r>
              <a:rPr lang="en-TT" sz="1200" b="1" dirty="0">
                <a:solidFill>
                  <a:schemeClr val="bg1"/>
                </a:solidFill>
              </a:rPr>
              <a:t>Photo credit: </a:t>
            </a:r>
            <a:r>
              <a:rPr lang="en-US" sz="1200" b="1" dirty="0">
                <a:solidFill>
                  <a:schemeClr val="bg1"/>
                </a:solidFill>
              </a:rPr>
              <a:t>United Nations Food and Agriculture Organization (FAO)</a:t>
            </a:r>
            <a:endParaRPr lang="en-TT" sz="1200" b="1" dirty="0">
              <a:solidFill>
                <a:schemeClr val="bg1"/>
              </a:solidFill>
            </a:endParaRPr>
          </a:p>
        </p:txBody>
      </p:sp>
      <p:sp>
        <p:nvSpPr>
          <p:cNvPr id="11" name="Title 13">
            <a:extLst>
              <a:ext uri="{FF2B5EF4-FFF2-40B4-BE49-F238E27FC236}">
                <a16:creationId xmlns:a16="http://schemas.microsoft.com/office/drawing/2014/main" id="{757BE854-068F-456E-8FA7-1C2B5D791941}"/>
              </a:ext>
            </a:extLst>
          </p:cNvPr>
          <p:cNvSpPr txBox="1">
            <a:spLocks/>
          </p:cNvSpPr>
          <p:nvPr/>
        </p:nvSpPr>
        <p:spPr>
          <a:xfrm>
            <a:off x="6670975" y="1756291"/>
            <a:ext cx="5152536" cy="304164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5">
                    <a:lumMod val="50000"/>
                  </a:schemeClr>
                </a:solidFill>
                <a:latin typeface="Gill Sans Nova Cond" panose="020B0606020104020203" pitchFamily="34" charset="0"/>
              </a:rPr>
              <a:t>Enhancing and promoting the seamoss industry within St. Kitts and Nevis to promote social empowerment and food and nutrition security</a:t>
            </a:r>
          </a:p>
        </p:txBody>
      </p:sp>
      <p:sp>
        <p:nvSpPr>
          <p:cNvPr id="12" name="Content Placeholder 14">
            <a:extLst>
              <a:ext uri="{FF2B5EF4-FFF2-40B4-BE49-F238E27FC236}">
                <a16:creationId xmlns:a16="http://schemas.microsoft.com/office/drawing/2014/main" id="{0029753C-5CBE-4884-9926-6CF1D1AFC23C}"/>
              </a:ext>
            </a:extLst>
          </p:cNvPr>
          <p:cNvSpPr txBox="1">
            <a:spLocks/>
          </p:cNvSpPr>
          <p:nvPr/>
        </p:nvSpPr>
        <p:spPr>
          <a:xfrm>
            <a:off x="6710935" y="4958452"/>
            <a:ext cx="5072616" cy="144375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cap="all" dirty="0">
                <a:solidFill>
                  <a:srgbClr val="000000"/>
                </a:solidFill>
              </a:rPr>
              <a:t>R</a:t>
            </a:r>
            <a:r>
              <a:rPr lang="en-US" sz="1900" dirty="0">
                <a:solidFill>
                  <a:srgbClr val="000000"/>
                </a:solidFill>
              </a:rPr>
              <a:t>eport of the small grant project </a:t>
            </a:r>
          </a:p>
          <a:p>
            <a:pPr marL="0" indent="0" algn="ctr">
              <a:buFont typeface="Arial" panose="020B0604020202020204" pitchFamily="34" charset="0"/>
              <a:buNone/>
            </a:pPr>
            <a:r>
              <a:rPr lang="en-US" sz="1900" dirty="0">
                <a:solidFill>
                  <a:srgbClr val="000000"/>
                </a:solidFill>
              </a:rPr>
              <a:t>contributing to </a:t>
            </a:r>
          </a:p>
          <a:p>
            <a:pPr marL="0" indent="0" algn="ctr">
              <a:buNone/>
            </a:pPr>
            <a:r>
              <a:rPr lang="en-US" sz="1800" i="1" dirty="0"/>
              <a:t>Catalyzing Implementation of the Strategic Action Programme (SAP) for the Sustainable Management of shared Living Marine Resources in the Caribbean and North Brazil Shelf Large Marine Ecosystems </a:t>
            </a:r>
            <a:r>
              <a:rPr lang="en-029" sz="1800" dirty="0"/>
              <a:t>(</a:t>
            </a:r>
            <a:r>
              <a:rPr lang="en-029" sz="1800" dirty="0">
                <a:hlinkClick r:id="rId5"/>
              </a:rPr>
              <a:t>CLME+ Project</a:t>
            </a:r>
            <a:r>
              <a:rPr lang="en-029" sz="1800" dirty="0"/>
              <a:t>)</a:t>
            </a:r>
            <a:endParaRPr lang="en-US" sz="1900" dirty="0">
              <a:solidFill>
                <a:srgbClr val="000000"/>
              </a:solidFill>
            </a:endParaRPr>
          </a:p>
        </p:txBody>
      </p:sp>
    </p:spTree>
    <p:extLst>
      <p:ext uri="{BB962C8B-B14F-4D97-AF65-F5344CB8AC3E}">
        <p14:creationId xmlns:p14="http://schemas.microsoft.com/office/powerpoint/2010/main" val="1510450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522B-235A-4FED-8C4C-C3F7D8D026E1}"/>
              </a:ext>
            </a:extLst>
          </p:cNvPr>
          <p:cNvSpPr>
            <a:spLocks noGrp="1"/>
          </p:cNvSpPr>
          <p:nvPr>
            <p:ph type="title"/>
          </p:nvPr>
        </p:nvSpPr>
        <p:spPr>
          <a:xfrm>
            <a:off x="538481" y="166690"/>
            <a:ext cx="10805690" cy="1254266"/>
          </a:xfrm>
        </p:spPr>
        <p:txBody>
          <a:bodyPr>
            <a:normAutofit/>
          </a:bodyPr>
          <a:lstStyle/>
          <a:p>
            <a:r>
              <a:rPr lang="en-TT" sz="3600" b="1" dirty="0">
                <a:solidFill>
                  <a:schemeClr val="accent5">
                    <a:lumMod val="50000"/>
                  </a:schemeClr>
                </a:solidFill>
                <a:latin typeface="Gill Sans Nova Cond" panose="020B0606020104020203" pitchFamily="34" charset="0"/>
              </a:rPr>
              <a:t>Result 3: Capacity of members built in </a:t>
            </a:r>
            <a:r>
              <a:rPr lang="en-US" sz="3600" b="1" dirty="0">
                <a:solidFill>
                  <a:schemeClr val="accent5">
                    <a:lumMod val="50000"/>
                  </a:schemeClr>
                </a:solidFill>
                <a:latin typeface="Gill Sans Nova Cond" panose="020B0606020104020203" pitchFamily="34" charset="0"/>
              </a:rPr>
              <a:t>in small and micro enterprise development and value-added processing</a:t>
            </a:r>
            <a:endParaRPr lang="en-TT" sz="3600" b="1" dirty="0">
              <a:solidFill>
                <a:schemeClr val="accent5">
                  <a:lumMod val="50000"/>
                </a:schemeClr>
              </a:solidFill>
              <a:latin typeface="Gill Sans Nova Cond" panose="020B0606020104020203" pitchFamily="34" charset="0"/>
            </a:endParaRPr>
          </a:p>
        </p:txBody>
      </p:sp>
      <p:sp>
        <p:nvSpPr>
          <p:cNvPr id="6" name="Content Placeholder 5">
            <a:extLst>
              <a:ext uri="{FF2B5EF4-FFF2-40B4-BE49-F238E27FC236}">
                <a16:creationId xmlns:a16="http://schemas.microsoft.com/office/drawing/2014/main" id="{B496E0C9-8AAC-45C2-8EF2-9050303D9392}"/>
              </a:ext>
            </a:extLst>
          </p:cNvPr>
          <p:cNvSpPr>
            <a:spLocks noGrp="1"/>
          </p:cNvSpPr>
          <p:nvPr>
            <p:ph idx="1"/>
          </p:nvPr>
        </p:nvSpPr>
        <p:spPr>
          <a:xfrm>
            <a:off x="501749" y="1344187"/>
            <a:ext cx="6896784" cy="1982144"/>
          </a:xfrm>
          <a:solidFill>
            <a:schemeClr val="accent1">
              <a:lumMod val="20000"/>
              <a:lumOff val="80000"/>
            </a:schemeClr>
          </a:solidFill>
        </p:spPr>
        <p:txBody>
          <a:bodyPr>
            <a:noAutofit/>
          </a:bodyPr>
          <a:lstStyle/>
          <a:p>
            <a:pPr marL="0" indent="0">
              <a:spcBef>
                <a:spcPts val="0"/>
              </a:spcBef>
              <a:buNone/>
            </a:pPr>
            <a:r>
              <a:rPr lang="en-US" sz="2200" dirty="0" err="1"/>
              <a:t>Liamuiga</a:t>
            </a:r>
            <a:r>
              <a:rPr lang="en-US" sz="2200" dirty="0"/>
              <a:t> Seamoss Group held two capacity building workshops for members on marketing and value-added processing of ice cream, granola bars, cake, fudge, ice pops and poncho Cuba. Three members also participated in a peer exchange visit to Saint Lucia to learn about the cultivation, processing and marketing of seamoss.</a:t>
            </a:r>
            <a:endParaRPr lang="en-TT" sz="2200" dirty="0"/>
          </a:p>
        </p:txBody>
      </p:sp>
      <p:sp>
        <p:nvSpPr>
          <p:cNvPr id="7" name="TextBox 6">
            <a:extLst>
              <a:ext uri="{FF2B5EF4-FFF2-40B4-BE49-F238E27FC236}">
                <a16:creationId xmlns:a16="http://schemas.microsoft.com/office/drawing/2014/main" id="{60339D44-3758-40E4-A5ED-FEC03EDF5ABA}"/>
              </a:ext>
            </a:extLst>
          </p:cNvPr>
          <p:cNvSpPr txBox="1"/>
          <p:nvPr/>
        </p:nvSpPr>
        <p:spPr>
          <a:xfrm>
            <a:off x="501747" y="3329346"/>
            <a:ext cx="6883929" cy="1754326"/>
          </a:xfrm>
          <a:prstGeom prst="rect">
            <a:avLst/>
          </a:prstGeom>
          <a:noFill/>
        </p:spPr>
        <p:txBody>
          <a:bodyPr wrap="square" rtlCol="0">
            <a:spAutoFit/>
          </a:bodyPr>
          <a:lstStyle/>
          <a:p>
            <a:r>
              <a:rPr lang="en-US" b="1" dirty="0"/>
              <a:t>Activities implemented:</a:t>
            </a:r>
          </a:p>
          <a:p>
            <a:pPr marL="285750" indent="-285750">
              <a:buFont typeface="Arial" panose="020B0604020202020204" pitchFamily="34" charset="0"/>
              <a:buChar char="•"/>
            </a:pPr>
            <a:r>
              <a:rPr lang="en-US" dirty="0"/>
              <a:t>Arranged and convened a capacity building workshop on value added products</a:t>
            </a:r>
          </a:p>
          <a:p>
            <a:pPr marL="285750" indent="-285750">
              <a:buFont typeface="Arial" panose="020B0604020202020204" pitchFamily="34" charset="0"/>
              <a:buChar char="•"/>
            </a:pPr>
            <a:r>
              <a:rPr lang="en-US" dirty="0"/>
              <a:t>Arranged and convened a capacity building workshop on marketing</a:t>
            </a:r>
          </a:p>
          <a:p>
            <a:pPr marL="285750" indent="-285750">
              <a:buFont typeface="Arial" panose="020B0604020202020204" pitchFamily="34" charset="0"/>
              <a:buChar char="•"/>
            </a:pPr>
            <a:r>
              <a:rPr lang="en-US" dirty="0"/>
              <a:t>Arranged and participated in a peer exchange to Saint Lucia to learn about the cultivation, processing and marketing of seamoss</a:t>
            </a:r>
            <a:endParaRPr lang="en-TT" dirty="0"/>
          </a:p>
        </p:txBody>
      </p:sp>
      <p:sp>
        <p:nvSpPr>
          <p:cNvPr id="10" name="TextBox 9">
            <a:extLst>
              <a:ext uri="{FF2B5EF4-FFF2-40B4-BE49-F238E27FC236}">
                <a16:creationId xmlns:a16="http://schemas.microsoft.com/office/drawing/2014/main" id="{69A419FF-4281-4778-9230-81864972F16B}"/>
              </a:ext>
            </a:extLst>
          </p:cNvPr>
          <p:cNvSpPr txBox="1"/>
          <p:nvPr/>
        </p:nvSpPr>
        <p:spPr>
          <a:xfrm>
            <a:off x="501747" y="5083672"/>
            <a:ext cx="6896786" cy="1477328"/>
          </a:xfrm>
          <a:prstGeom prst="rect">
            <a:avLst/>
          </a:prstGeom>
          <a:solidFill>
            <a:schemeClr val="accent1">
              <a:lumMod val="20000"/>
              <a:lumOff val="80000"/>
            </a:schemeClr>
          </a:solidFill>
        </p:spPr>
        <p:txBody>
          <a:bodyPr wrap="square" rtlCol="0">
            <a:spAutoFit/>
          </a:bodyPr>
          <a:lstStyle/>
          <a:p>
            <a:r>
              <a:rPr lang="en-US" b="1" dirty="0"/>
              <a:t>Key results:</a:t>
            </a:r>
          </a:p>
          <a:p>
            <a:pPr marL="285750" indent="-285750">
              <a:buFont typeface="Arial" panose="020B0604020202020204" pitchFamily="34" charset="0"/>
              <a:buChar char="•"/>
            </a:pPr>
            <a:r>
              <a:rPr lang="en-US" dirty="0"/>
              <a:t>8 members built capacity in marketing of seamoss products</a:t>
            </a:r>
          </a:p>
          <a:p>
            <a:pPr marL="285750" indent="-285750">
              <a:buFont typeface="Arial" panose="020B0604020202020204" pitchFamily="34" charset="0"/>
              <a:buChar char="•"/>
            </a:pPr>
            <a:r>
              <a:rPr lang="en-US" dirty="0"/>
              <a:t>10 members built capacity in value added products</a:t>
            </a:r>
          </a:p>
          <a:p>
            <a:pPr marL="285750" indent="-285750">
              <a:buFont typeface="Arial" panose="020B0604020202020204" pitchFamily="34" charset="0"/>
              <a:buChar char="•"/>
            </a:pPr>
            <a:r>
              <a:rPr lang="en-US" dirty="0"/>
              <a:t>3 members enhanced knowledge of cultivation, processing and marketing of seamoss through peer learning</a:t>
            </a:r>
          </a:p>
        </p:txBody>
      </p:sp>
      <p:sp>
        <p:nvSpPr>
          <p:cNvPr id="5" name="TextBox 4">
            <a:extLst>
              <a:ext uri="{FF2B5EF4-FFF2-40B4-BE49-F238E27FC236}">
                <a16:creationId xmlns:a16="http://schemas.microsoft.com/office/drawing/2014/main" id="{7796377D-05B0-469A-9536-F102E7E96CD0}"/>
              </a:ext>
            </a:extLst>
          </p:cNvPr>
          <p:cNvSpPr txBox="1"/>
          <p:nvPr/>
        </p:nvSpPr>
        <p:spPr>
          <a:xfrm>
            <a:off x="7870093" y="6394166"/>
            <a:ext cx="3361325" cy="430887"/>
          </a:xfrm>
          <a:prstGeom prst="rect">
            <a:avLst/>
          </a:prstGeom>
          <a:noFill/>
        </p:spPr>
        <p:txBody>
          <a:bodyPr wrap="square" rtlCol="0">
            <a:spAutoFit/>
          </a:bodyPr>
          <a:lstStyle/>
          <a:p>
            <a:pPr algn="ctr"/>
            <a:r>
              <a:rPr lang="en-TT" sz="1100" dirty="0"/>
              <a:t>Images: Members of the Liamuiga Seamoss Group on a peer exchange to Saint Lucia</a:t>
            </a:r>
          </a:p>
        </p:txBody>
      </p:sp>
      <p:pic>
        <p:nvPicPr>
          <p:cNvPr id="8" name="Picture 7" descr="A picture containing outdoor, person, person, person&#10;&#10;Description automatically generated">
            <a:extLst>
              <a:ext uri="{FF2B5EF4-FFF2-40B4-BE49-F238E27FC236}">
                <a16:creationId xmlns:a16="http://schemas.microsoft.com/office/drawing/2014/main" id="{89836D19-3625-4884-9E2F-1BC796C409E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8130413" y="1083867"/>
            <a:ext cx="2840685" cy="3361325"/>
          </a:xfrm>
          <a:prstGeom prst="rect">
            <a:avLst/>
          </a:prstGeom>
        </p:spPr>
      </p:pic>
      <p:pic>
        <p:nvPicPr>
          <p:cNvPr id="12" name="Picture 11" descr="A person walking up a hill&#10;&#10;Description automatically generated">
            <a:extLst>
              <a:ext uri="{FF2B5EF4-FFF2-40B4-BE49-F238E27FC236}">
                <a16:creationId xmlns:a16="http://schemas.microsoft.com/office/drawing/2014/main" id="{F6AE2C6C-CA49-41C9-B7A0-DAF9D637697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7870093" y="4267200"/>
            <a:ext cx="3361325" cy="2166526"/>
          </a:xfrm>
          <a:prstGeom prst="rect">
            <a:avLst/>
          </a:prstGeom>
        </p:spPr>
      </p:pic>
      <p:sp>
        <p:nvSpPr>
          <p:cNvPr id="13" name="TextBox 12">
            <a:extLst>
              <a:ext uri="{FF2B5EF4-FFF2-40B4-BE49-F238E27FC236}">
                <a16:creationId xmlns:a16="http://schemas.microsoft.com/office/drawing/2014/main" id="{FE5A3856-F96B-4747-B16E-96661690E3FB}"/>
              </a:ext>
            </a:extLst>
          </p:cNvPr>
          <p:cNvSpPr txBox="1"/>
          <p:nvPr/>
        </p:nvSpPr>
        <p:spPr>
          <a:xfrm>
            <a:off x="8584218" y="3899841"/>
            <a:ext cx="2647200" cy="276999"/>
          </a:xfrm>
          <a:prstGeom prst="rect">
            <a:avLst/>
          </a:prstGeom>
          <a:solidFill>
            <a:schemeClr val="bg1">
              <a:lumMod val="65000"/>
              <a:alpha val="50000"/>
            </a:schemeClr>
          </a:solidFill>
          <a:effectLst/>
        </p:spPr>
        <p:txBody>
          <a:bodyPr wrap="none" rtlCol="0">
            <a:spAutoFit/>
          </a:bodyPr>
          <a:lstStyle/>
          <a:p>
            <a:r>
              <a:rPr lang="en-TT" sz="1200" b="1" dirty="0">
                <a:solidFill>
                  <a:schemeClr val="bg1"/>
                </a:solidFill>
              </a:rPr>
              <a:t>Photo credit: </a:t>
            </a:r>
            <a:r>
              <a:rPr lang="en-US" sz="1200" b="1" dirty="0">
                <a:solidFill>
                  <a:schemeClr val="bg1"/>
                </a:solidFill>
              </a:rPr>
              <a:t>Liamuiga Seamoss Group</a:t>
            </a:r>
            <a:endParaRPr lang="en-TT" sz="1200" b="1" dirty="0">
              <a:solidFill>
                <a:schemeClr val="bg1"/>
              </a:solidFill>
            </a:endParaRPr>
          </a:p>
        </p:txBody>
      </p:sp>
      <p:pic>
        <p:nvPicPr>
          <p:cNvPr id="11" name="Picture 10" descr="A close up of a sign&#10;&#10;Description automatically generated">
            <a:extLst>
              <a:ext uri="{FF2B5EF4-FFF2-40B4-BE49-F238E27FC236}">
                <a16:creationId xmlns:a16="http://schemas.microsoft.com/office/drawing/2014/main" id="{7CE98C71-B6B8-4D33-AFAE-D94C2FB0D56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
        <p:nvSpPr>
          <p:cNvPr id="15" name="TextBox 14">
            <a:extLst>
              <a:ext uri="{FF2B5EF4-FFF2-40B4-BE49-F238E27FC236}">
                <a16:creationId xmlns:a16="http://schemas.microsoft.com/office/drawing/2014/main" id="{6B65FF22-D95D-431B-9BD6-9C85B37A5337}"/>
              </a:ext>
            </a:extLst>
          </p:cNvPr>
          <p:cNvSpPr txBox="1"/>
          <p:nvPr/>
        </p:nvSpPr>
        <p:spPr>
          <a:xfrm>
            <a:off x="8584218" y="6156727"/>
            <a:ext cx="2647200" cy="276999"/>
          </a:xfrm>
          <a:prstGeom prst="rect">
            <a:avLst/>
          </a:prstGeom>
          <a:solidFill>
            <a:schemeClr val="bg1">
              <a:lumMod val="65000"/>
              <a:alpha val="50000"/>
            </a:schemeClr>
          </a:solidFill>
          <a:effectLst/>
        </p:spPr>
        <p:txBody>
          <a:bodyPr wrap="none" rtlCol="0">
            <a:spAutoFit/>
          </a:bodyPr>
          <a:lstStyle/>
          <a:p>
            <a:r>
              <a:rPr lang="en-TT" sz="1200" b="1" dirty="0">
                <a:solidFill>
                  <a:schemeClr val="bg1"/>
                </a:solidFill>
              </a:rPr>
              <a:t>Photo credit: </a:t>
            </a:r>
            <a:r>
              <a:rPr lang="en-US" sz="1200" b="1" dirty="0">
                <a:solidFill>
                  <a:schemeClr val="bg1"/>
                </a:solidFill>
              </a:rPr>
              <a:t>Liamuiga Seamoss Group</a:t>
            </a:r>
            <a:endParaRPr lang="en-TT" sz="1200" b="1" dirty="0">
              <a:solidFill>
                <a:schemeClr val="bg1"/>
              </a:solidFill>
            </a:endParaRPr>
          </a:p>
        </p:txBody>
      </p:sp>
    </p:spTree>
    <p:extLst>
      <p:ext uri="{BB962C8B-B14F-4D97-AF65-F5344CB8AC3E}">
        <p14:creationId xmlns:p14="http://schemas.microsoft.com/office/powerpoint/2010/main" val="39332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026A-5853-4D4C-99C4-3F7F5CC17519}"/>
              </a:ext>
            </a:extLst>
          </p:cNvPr>
          <p:cNvSpPr>
            <a:spLocks noGrp="1"/>
          </p:cNvSpPr>
          <p:nvPr>
            <p:ph type="title"/>
          </p:nvPr>
        </p:nvSpPr>
        <p:spPr>
          <a:xfrm>
            <a:off x="560887" y="653554"/>
            <a:ext cx="10178322" cy="767402"/>
          </a:xfrm>
        </p:spPr>
        <p:txBody>
          <a:bodyPr>
            <a:normAutofit/>
          </a:bodyPr>
          <a:lstStyle/>
          <a:p>
            <a:r>
              <a:rPr lang="en-TT" sz="3600" dirty="0">
                <a:solidFill>
                  <a:schemeClr val="accent5">
                    <a:lumMod val="50000"/>
                  </a:schemeClr>
                </a:solidFill>
                <a:latin typeface="Gill Sans Nova Cond" panose="020B0606020104020203" pitchFamily="34" charset="0"/>
              </a:rPr>
              <a:t>Result 4: New facility for Seamoss production established</a:t>
            </a:r>
          </a:p>
        </p:txBody>
      </p:sp>
      <p:sp>
        <p:nvSpPr>
          <p:cNvPr id="3" name="Content Placeholder 2">
            <a:extLst>
              <a:ext uri="{FF2B5EF4-FFF2-40B4-BE49-F238E27FC236}">
                <a16:creationId xmlns:a16="http://schemas.microsoft.com/office/drawing/2014/main" id="{AAA6A8EC-D8BA-4349-9F28-E0E64EE08065}"/>
              </a:ext>
            </a:extLst>
          </p:cNvPr>
          <p:cNvSpPr>
            <a:spLocks noGrp="1"/>
          </p:cNvSpPr>
          <p:nvPr>
            <p:ph idx="1"/>
          </p:nvPr>
        </p:nvSpPr>
        <p:spPr>
          <a:xfrm>
            <a:off x="560887" y="1837187"/>
            <a:ext cx="5508790" cy="850798"/>
          </a:xfrm>
          <a:solidFill>
            <a:schemeClr val="accent1">
              <a:lumMod val="20000"/>
              <a:lumOff val="80000"/>
            </a:schemeClr>
          </a:solidFill>
        </p:spPr>
        <p:txBody>
          <a:bodyPr>
            <a:normAutofit fontScale="92500" lnSpcReduction="20000"/>
          </a:bodyPr>
          <a:lstStyle/>
          <a:p>
            <a:pPr marL="0" indent="0">
              <a:buNone/>
            </a:pPr>
            <a:r>
              <a:rPr lang="en-TT" sz="2400" dirty="0"/>
              <a:t>The Liamuiga Seamoss Group constructed a new processing facility for their seamoss enterprise.</a:t>
            </a:r>
          </a:p>
        </p:txBody>
      </p:sp>
      <p:sp>
        <p:nvSpPr>
          <p:cNvPr id="5" name="TextBox 4">
            <a:extLst>
              <a:ext uri="{FF2B5EF4-FFF2-40B4-BE49-F238E27FC236}">
                <a16:creationId xmlns:a16="http://schemas.microsoft.com/office/drawing/2014/main" id="{098BB1D5-4CE6-4F6F-BA49-AA5FEEBD8113}"/>
              </a:ext>
            </a:extLst>
          </p:cNvPr>
          <p:cNvSpPr txBox="1"/>
          <p:nvPr/>
        </p:nvSpPr>
        <p:spPr>
          <a:xfrm>
            <a:off x="560887" y="3052738"/>
            <a:ext cx="5508790" cy="1200329"/>
          </a:xfrm>
          <a:prstGeom prst="rect">
            <a:avLst/>
          </a:prstGeom>
          <a:noFill/>
        </p:spPr>
        <p:txBody>
          <a:bodyPr wrap="square" rtlCol="0">
            <a:spAutoFit/>
          </a:bodyPr>
          <a:lstStyle/>
          <a:p>
            <a:r>
              <a:rPr lang="en-US" dirty="0"/>
              <a:t>Activities implemented:</a:t>
            </a:r>
          </a:p>
          <a:p>
            <a:pPr marL="285750" indent="-285750">
              <a:buFont typeface="Arial" panose="020B0604020202020204" pitchFamily="34" charset="0"/>
              <a:buChar char="•"/>
            </a:pPr>
            <a:r>
              <a:rPr lang="en-US" dirty="0"/>
              <a:t>Procured materials and equipment to construct a new  facility including an industrial container, </a:t>
            </a:r>
            <a:r>
              <a:rPr lang="en-TT" dirty="0"/>
              <a:t>refrigerator, </a:t>
            </a:r>
            <a:r>
              <a:rPr lang="en-US" dirty="0"/>
              <a:t>industrial processor and stove</a:t>
            </a:r>
          </a:p>
        </p:txBody>
      </p:sp>
      <p:sp>
        <p:nvSpPr>
          <p:cNvPr id="6" name="TextBox 5">
            <a:extLst>
              <a:ext uri="{FF2B5EF4-FFF2-40B4-BE49-F238E27FC236}">
                <a16:creationId xmlns:a16="http://schemas.microsoft.com/office/drawing/2014/main" id="{1FDCCCF9-579C-46F5-868F-E87514E0F66B}"/>
              </a:ext>
            </a:extLst>
          </p:cNvPr>
          <p:cNvSpPr txBox="1"/>
          <p:nvPr/>
        </p:nvSpPr>
        <p:spPr>
          <a:xfrm>
            <a:off x="560887" y="4617820"/>
            <a:ext cx="5508790" cy="1477328"/>
          </a:xfrm>
          <a:prstGeom prst="rect">
            <a:avLst/>
          </a:prstGeom>
          <a:solidFill>
            <a:schemeClr val="accent1">
              <a:lumMod val="20000"/>
              <a:lumOff val="80000"/>
            </a:schemeClr>
          </a:solidFill>
        </p:spPr>
        <p:txBody>
          <a:bodyPr wrap="square" rtlCol="0">
            <a:spAutoFit/>
          </a:bodyPr>
          <a:lstStyle/>
          <a:p>
            <a:r>
              <a:rPr lang="en-US" dirty="0"/>
              <a:t>Key results:</a:t>
            </a:r>
          </a:p>
          <a:p>
            <a:pPr marL="285750" indent="-285750">
              <a:buFont typeface="Arial" panose="020B0604020202020204" pitchFamily="34" charset="0"/>
              <a:buChar char="•"/>
            </a:pPr>
            <a:r>
              <a:rPr lang="en-US" dirty="0"/>
              <a:t>New processing facility constructed</a:t>
            </a:r>
          </a:p>
          <a:p>
            <a:pPr marL="285750" indent="-285750">
              <a:buFont typeface="Arial" panose="020B0604020202020204" pitchFamily="34" charset="0"/>
              <a:buChar char="•"/>
            </a:pPr>
            <a:r>
              <a:rPr lang="en-US" dirty="0"/>
              <a:t>Reduced reliance on facilities at </a:t>
            </a:r>
            <a:r>
              <a:rPr lang="en-US" dirty="0" err="1"/>
              <a:t>Agro</a:t>
            </a:r>
            <a:r>
              <a:rPr lang="en-US" dirty="0"/>
              <a:t>-processing Unit for production of </a:t>
            </a:r>
            <a:r>
              <a:rPr lang="en-US" dirty="0" err="1"/>
              <a:t>seamoss</a:t>
            </a:r>
            <a:r>
              <a:rPr lang="en-US" dirty="0"/>
              <a:t> products</a:t>
            </a:r>
          </a:p>
          <a:p>
            <a:pPr marL="285750" indent="-285750">
              <a:buFont typeface="Arial" panose="020B0604020202020204" pitchFamily="34" charset="0"/>
              <a:buChar char="•"/>
            </a:pPr>
            <a:endParaRPr lang="en-TT" dirty="0"/>
          </a:p>
        </p:txBody>
      </p:sp>
      <p:sp>
        <p:nvSpPr>
          <p:cNvPr id="8" name="TextBox 7">
            <a:extLst>
              <a:ext uri="{FF2B5EF4-FFF2-40B4-BE49-F238E27FC236}">
                <a16:creationId xmlns:a16="http://schemas.microsoft.com/office/drawing/2014/main" id="{1D2E4D25-8777-46B5-8DF6-4720C1FF4FAC}"/>
              </a:ext>
            </a:extLst>
          </p:cNvPr>
          <p:cNvSpPr txBox="1"/>
          <p:nvPr/>
        </p:nvSpPr>
        <p:spPr>
          <a:xfrm>
            <a:off x="6740619" y="5198857"/>
            <a:ext cx="4890494" cy="276999"/>
          </a:xfrm>
          <a:prstGeom prst="rect">
            <a:avLst/>
          </a:prstGeom>
          <a:noFill/>
        </p:spPr>
        <p:txBody>
          <a:bodyPr wrap="square" rtlCol="0">
            <a:spAutoFit/>
          </a:bodyPr>
          <a:lstStyle/>
          <a:p>
            <a:r>
              <a:rPr lang="en-TT" sz="1200" dirty="0"/>
              <a:t>Image: New processing facility constructed by the Liamuiga Seamoss Group</a:t>
            </a:r>
          </a:p>
        </p:txBody>
      </p:sp>
      <p:pic>
        <p:nvPicPr>
          <p:cNvPr id="10" name="Picture 9" descr="A large building&#10;&#10;Description automatically generated">
            <a:extLst>
              <a:ext uri="{FF2B5EF4-FFF2-40B4-BE49-F238E27FC236}">
                <a16:creationId xmlns:a16="http://schemas.microsoft.com/office/drawing/2014/main" id="{C3D1498C-9528-497F-ADEE-EA95DF69B51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5704" y="1837187"/>
            <a:ext cx="4760324" cy="3361670"/>
          </a:xfrm>
          <a:prstGeom prst="rect">
            <a:avLst/>
          </a:prstGeom>
        </p:spPr>
      </p:pic>
      <p:sp>
        <p:nvSpPr>
          <p:cNvPr id="11" name="TextBox 10">
            <a:extLst>
              <a:ext uri="{FF2B5EF4-FFF2-40B4-BE49-F238E27FC236}">
                <a16:creationId xmlns:a16="http://schemas.microsoft.com/office/drawing/2014/main" id="{07BBA9E3-AE81-4BE7-ACE9-0215A907D021}"/>
              </a:ext>
            </a:extLst>
          </p:cNvPr>
          <p:cNvSpPr txBox="1"/>
          <p:nvPr/>
        </p:nvSpPr>
        <p:spPr>
          <a:xfrm>
            <a:off x="10020412" y="4921858"/>
            <a:ext cx="1545616" cy="276999"/>
          </a:xfrm>
          <a:prstGeom prst="rect">
            <a:avLst/>
          </a:prstGeom>
          <a:solidFill>
            <a:schemeClr val="bg1">
              <a:lumMod val="65000"/>
              <a:alpha val="50000"/>
            </a:schemeClr>
          </a:solidFill>
        </p:spPr>
        <p:txBody>
          <a:bodyPr wrap="none" rtlCol="0">
            <a:spAutoFit/>
          </a:bodyPr>
          <a:lstStyle/>
          <a:p>
            <a:r>
              <a:rPr lang="en-TT" sz="1200" b="1" dirty="0">
                <a:solidFill>
                  <a:schemeClr val="bg1"/>
                </a:solidFill>
              </a:rPr>
              <a:t>Photo credit: </a:t>
            </a:r>
            <a:r>
              <a:rPr lang="en-US" sz="1200" b="1" dirty="0">
                <a:solidFill>
                  <a:schemeClr val="bg1"/>
                </a:solidFill>
              </a:rPr>
              <a:t>CANARI</a:t>
            </a:r>
            <a:endParaRPr lang="en-TT" sz="1200" b="1" dirty="0">
              <a:solidFill>
                <a:schemeClr val="bg1"/>
              </a:solidFill>
            </a:endParaRPr>
          </a:p>
        </p:txBody>
      </p:sp>
      <p:pic>
        <p:nvPicPr>
          <p:cNvPr id="9" name="Picture 8" descr="A close up of a sign&#10;&#10;Description automatically generated">
            <a:extLst>
              <a:ext uri="{FF2B5EF4-FFF2-40B4-BE49-F238E27FC236}">
                <a16:creationId xmlns:a16="http://schemas.microsoft.com/office/drawing/2014/main" id="{FB38B4FD-7A76-428C-9B69-A0E09DFF72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Tree>
    <p:extLst>
      <p:ext uri="{BB962C8B-B14F-4D97-AF65-F5344CB8AC3E}">
        <p14:creationId xmlns:p14="http://schemas.microsoft.com/office/powerpoint/2010/main" val="1952819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30BE-FF8A-47E2-827F-013F7DFC588D}"/>
              </a:ext>
            </a:extLst>
          </p:cNvPr>
          <p:cNvSpPr>
            <a:spLocks noGrp="1"/>
          </p:cNvSpPr>
          <p:nvPr>
            <p:ph type="title"/>
          </p:nvPr>
        </p:nvSpPr>
        <p:spPr>
          <a:xfrm>
            <a:off x="1159399" y="390774"/>
            <a:ext cx="10178322" cy="662046"/>
          </a:xfrm>
        </p:spPr>
        <p:txBody>
          <a:bodyPr>
            <a:normAutofit/>
          </a:bodyPr>
          <a:lstStyle/>
          <a:p>
            <a:r>
              <a:rPr lang="en-TT" sz="3600" dirty="0">
                <a:solidFill>
                  <a:schemeClr val="accent5">
                    <a:lumMod val="50000"/>
                  </a:schemeClr>
                </a:solidFill>
                <a:latin typeface="Gill Sans Nova Cond" panose="020B0606020104020203" pitchFamily="34" charset="0"/>
              </a:rPr>
              <a:t>Result 5: Marketing strategy and promotional materials developed</a:t>
            </a:r>
          </a:p>
        </p:txBody>
      </p:sp>
      <p:sp>
        <p:nvSpPr>
          <p:cNvPr id="3" name="Content Placeholder 2">
            <a:extLst>
              <a:ext uri="{FF2B5EF4-FFF2-40B4-BE49-F238E27FC236}">
                <a16:creationId xmlns:a16="http://schemas.microsoft.com/office/drawing/2014/main" id="{B5B267B4-00EF-49E8-BDE5-831FBCDA25F5}"/>
              </a:ext>
            </a:extLst>
          </p:cNvPr>
          <p:cNvSpPr>
            <a:spLocks noGrp="1"/>
          </p:cNvSpPr>
          <p:nvPr>
            <p:ph idx="1"/>
          </p:nvPr>
        </p:nvSpPr>
        <p:spPr>
          <a:xfrm>
            <a:off x="1159399" y="1181824"/>
            <a:ext cx="5269195" cy="1279319"/>
          </a:xfrm>
          <a:solidFill>
            <a:schemeClr val="accent1">
              <a:lumMod val="20000"/>
              <a:lumOff val="80000"/>
            </a:schemeClr>
          </a:solidFill>
        </p:spPr>
        <p:txBody>
          <a:bodyPr>
            <a:noAutofit/>
          </a:bodyPr>
          <a:lstStyle/>
          <a:p>
            <a:pPr marL="0" indent="0">
              <a:buNone/>
            </a:pPr>
            <a:r>
              <a:rPr lang="en-TT" sz="2200" dirty="0"/>
              <a:t>To improve marketing of their seamoss products the Liamuiga Seamoss Group developed a simple marketing strategy and created new promotional materials.</a:t>
            </a:r>
          </a:p>
        </p:txBody>
      </p:sp>
      <p:sp>
        <p:nvSpPr>
          <p:cNvPr id="5" name="TextBox 4">
            <a:extLst>
              <a:ext uri="{FF2B5EF4-FFF2-40B4-BE49-F238E27FC236}">
                <a16:creationId xmlns:a16="http://schemas.microsoft.com/office/drawing/2014/main" id="{20CB6CA8-886B-4B93-B9C6-F25466607F27}"/>
              </a:ext>
            </a:extLst>
          </p:cNvPr>
          <p:cNvSpPr txBox="1"/>
          <p:nvPr/>
        </p:nvSpPr>
        <p:spPr>
          <a:xfrm>
            <a:off x="1240408" y="2663784"/>
            <a:ext cx="5107176" cy="1754326"/>
          </a:xfrm>
          <a:prstGeom prst="rect">
            <a:avLst/>
          </a:prstGeom>
          <a:noFill/>
        </p:spPr>
        <p:txBody>
          <a:bodyPr wrap="square" rtlCol="0">
            <a:spAutoFit/>
          </a:bodyPr>
          <a:lstStyle/>
          <a:p>
            <a:r>
              <a:rPr lang="en-US" dirty="0"/>
              <a:t>Activities implemented:</a:t>
            </a:r>
          </a:p>
          <a:p>
            <a:pPr marL="285750" indent="-285750">
              <a:buFont typeface="Arial" panose="020B0604020202020204" pitchFamily="34" charset="0"/>
              <a:buChar char="•"/>
            </a:pPr>
            <a:r>
              <a:rPr lang="en-US" dirty="0"/>
              <a:t>Developed a simple marketing strategy (this was done as one of the activities during the small and micro enterprise training workshop)</a:t>
            </a:r>
          </a:p>
          <a:p>
            <a:pPr marL="285750" indent="-285750">
              <a:buFont typeface="Arial" panose="020B0604020202020204" pitchFamily="34" charset="0"/>
              <a:buChar char="•"/>
            </a:pPr>
            <a:r>
              <a:rPr lang="en-US" dirty="0"/>
              <a:t>Designed new promotional materials including an electronic flyer and a banner</a:t>
            </a:r>
          </a:p>
        </p:txBody>
      </p:sp>
      <p:sp>
        <p:nvSpPr>
          <p:cNvPr id="6" name="TextBox 5">
            <a:extLst>
              <a:ext uri="{FF2B5EF4-FFF2-40B4-BE49-F238E27FC236}">
                <a16:creationId xmlns:a16="http://schemas.microsoft.com/office/drawing/2014/main" id="{C2E00CB7-2DB5-4560-8DB4-67670B3BB51C}"/>
              </a:ext>
            </a:extLst>
          </p:cNvPr>
          <p:cNvSpPr txBox="1"/>
          <p:nvPr/>
        </p:nvSpPr>
        <p:spPr>
          <a:xfrm>
            <a:off x="1159399" y="4649182"/>
            <a:ext cx="5392403" cy="1200329"/>
          </a:xfrm>
          <a:prstGeom prst="rect">
            <a:avLst/>
          </a:prstGeom>
          <a:solidFill>
            <a:schemeClr val="accent1">
              <a:lumMod val="20000"/>
              <a:lumOff val="80000"/>
            </a:schemeClr>
          </a:solidFill>
        </p:spPr>
        <p:txBody>
          <a:bodyPr wrap="square" rtlCol="0">
            <a:spAutoFit/>
          </a:bodyPr>
          <a:lstStyle/>
          <a:p>
            <a:r>
              <a:rPr lang="en-US" dirty="0"/>
              <a:t>Key results:</a:t>
            </a:r>
          </a:p>
          <a:p>
            <a:pPr marL="285750" indent="-285750">
              <a:buFont typeface="Arial" panose="020B0604020202020204" pitchFamily="34" charset="0"/>
              <a:buChar char="•"/>
            </a:pPr>
            <a:r>
              <a:rPr lang="en-US" dirty="0"/>
              <a:t>Simple marketing strategy to guide marketing of the Liamuiga Seamoss Group’s </a:t>
            </a:r>
            <a:r>
              <a:rPr lang="en-US" dirty="0" err="1"/>
              <a:t>seamoss</a:t>
            </a:r>
            <a:r>
              <a:rPr lang="en-US" dirty="0"/>
              <a:t> products</a:t>
            </a:r>
          </a:p>
          <a:p>
            <a:pPr marL="285750" indent="-285750">
              <a:buFont typeface="Arial" panose="020B0604020202020204" pitchFamily="34" charset="0"/>
              <a:buChar char="•"/>
            </a:pPr>
            <a:r>
              <a:rPr lang="en-US" dirty="0"/>
              <a:t>New promotional materials</a:t>
            </a:r>
          </a:p>
        </p:txBody>
      </p:sp>
      <p:sp>
        <p:nvSpPr>
          <p:cNvPr id="7" name="TextBox 6">
            <a:extLst>
              <a:ext uri="{FF2B5EF4-FFF2-40B4-BE49-F238E27FC236}">
                <a16:creationId xmlns:a16="http://schemas.microsoft.com/office/drawing/2014/main" id="{CF652923-2333-48B7-A2C2-6E0CE57372D7}"/>
              </a:ext>
            </a:extLst>
          </p:cNvPr>
          <p:cNvSpPr txBox="1"/>
          <p:nvPr/>
        </p:nvSpPr>
        <p:spPr>
          <a:xfrm>
            <a:off x="7436898" y="6360065"/>
            <a:ext cx="3716079" cy="276999"/>
          </a:xfrm>
          <a:prstGeom prst="rect">
            <a:avLst/>
          </a:prstGeom>
          <a:noFill/>
        </p:spPr>
        <p:txBody>
          <a:bodyPr wrap="square" rtlCol="0">
            <a:spAutoFit/>
          </a:bodyPr>
          <a:lstStyle/>
          <a:p>
            <a:r>
              <a:rPr lang="en-TT" sz="1200" dirty="0"/>
              <a:t>Image: Liamuiga Seamoss Group’s new promotional flyer</a:t>
            </a:r>
          </a:p>
        </p:txBody>
      </p:sp>
      <p:pic>
        <p:nvPicPr>
          <p:cNvPr id="9" name="Picture 8" descr="A close up of food&#10;&#10;Description automatically generated">
            <a:extLst>
              <a:ext uri="{FF2B5EF4-FFF2-40B4-BE49-F238E27FC236}">
                <a16:creationId xmlns:a16="http://schemas.microsoft.com/office/drawing/2014/main" id="{53C9DCEA-1921-4AA0-881F-AC3D5D112C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9636" y="1181823"/>
            <a:ext cx="4430684" cy="5187739"/>
          </a:xfrm>
          <a:prstGeom prst="rect">
            <a:avLst/>
          </a:prstGeom>
        </p:spPr>
      </p:pic>
    </p:spTree>
    <p:extLst>
      <p:ext uri="{BB962C8B-B14F-4D97-AF65-F5344CB8AC3E}">
        <p14:creationId xmlns:p14="http://schemas.microsoft.com/office/powerpoint/2010/main" val="4239297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3C8B242-0542-4F5E-94F2-F53366CF34AB}"/>
              </a:ext>
            </a:extLst>
          </p:cNvPr>
          <p:cNvSpPr>
            <a:spLocks noGrp="1"/>
          </p:cNvSpPr>
          <p:nvPr>
            <p:ph type="body" idx="1"/>
          </p:nvPr>
        </p:nvSpPr>
        <p:spPr>
          <a:xfrm>
            <a:off x="436881" y="245602"/>
            <a:ext cx="5157787" cy="823912"/>
          </a:xfrm>
        </p:spPr>
        <p:txBody>
          <a:bodyPr>
            <a:normAutofit/>
          </a:bodyPr>
          <a:lstStyle/>
          <a:p>
            <a:r>
              <a:rPr lang="en-US" sz="4000" dirty="0">
                <a:solidFill>
                  <a:schemeClr val="accent5">
                    <a:lumMod val="50000"/>
                  </a:schemeClr>
                </a:solidFill>
                <a:latin typeface="Gill Sans Nova Cond" panose="020B0606020104020203" pitchFamily="34" charset="0"/>
              </a:rPr>
              <a:t>Lessons learned</a:t>
            </a:r>
            <a:endParaRPr lang="en-TT" sz="4000" dirty="0">
              <a:solidFill>
                <a:schemeClr val="accent5">
                  <a:lumMod val="50000"/>
                </a:schemeClr>
              </a:solidFill>
              <a:latin typeface="Gill Sans Nova Cond" panose="020B0606020104020203" pitchFamily="34" charset="0"/>
            </a:endParaRPr>
          </a:p>
        </p:txBody>
      </p:sp>
      <p:sp>
        <p:nvSpPr>
          <p:cNvPr id="3" name="Content Placeholder 2">
            <a:extLst>
              <a:ext uri="{FF2B5EF4-FFF2-40B4-BE49-F238E27FC236}">
                <a16:creationId xmlns:a16="http://schemas.microsoft.com/office/drawing/2014/main" id="{C159FE14-698C-49E8-A9B4-9D9EA0E55527}"/>
              </a:ext>
            </a:extLst>
          </p:cNvPr>
          <p:cNvSpPr>
            <a:spLocks noGrp="1"/>
          </p:cNvSpPr>
          <p:nvPr>
            <p:ph sz="half" idx="2"/>
          </p:nvPr>
        </p:nvSpPr>
        <p:spPr>
          <a:xfrm>
            <a:off x="436881" y="1420956"/>
            <a:ext cx="3464560" cy="5191442"/>
          </a:xfrm>
        </p:spPr>
        <p:txBody>
          <a:bodyPr>
            <a:noAutofit/>
          </a:bodyPr>
          <a:lstStyle/>
          <a:p>
            <a:r>
              <a:rPr lang="en-US" sz="2000" dirty="0"/>
              <a:t>Seeking more technical guidance from experts in seamoss cultivation and processing would have helped with ensuring that the right equipment and materials to set up the drying house and processing facility were budgeted for. </a:t>
            </a:r>
          </a:p>
          <a:p>
            <a:r>
              <a:rPr lang="en-TT" sz="2000" dirty="0"/>
              <a:t>Seeking early buy-in and having better communication about the project and its progress with Group members could have improved the commitment of more members to support with implementing the project.</a:t>
            </a:r>
          </a:p>
          <a:p>
            <a:pPr marL="0" indent="0">
              <a:lnSpc>
                <a:spcPct val="100000"/>
              </a:lnSpc>
              <a:buNone/>
            </a:pPr>
            <a:endParaRPr lang="en-TT" sz="2000" dirty="0"/>
          </a:p>
        </p:txBody>
      </p:sp>
      <p:sp>
        <p:nvSpPr>
          <p:cNvPr id="5" name="Text Placeholder 4">
            <a:extLst>
              <a:ext uri="{FF2B5EF4-FFF2-40B4-BE49-F238E27FC236}">
                <a16:creationId xmlns:a16="http://schemas.microsoft.com/office/drawing/2014/main" id="{738FF3DB-6113-4CF1-8D5E-63768794F041}"/>
              </a:ext>
            </a:extLst>
          </p:cNvPr>
          <p:cNvSpPr>
            <a:spLocks noGrp="1"/>
          </p:cNvSpPr>
          <p:nvPr>
            <p:ph type="body" sz="quarter" idx="3"/>
          </p:nvPr>
        </p:nvSpPr>
        <p:spPr>
          <a:xfrm>
            <a:off x="4368800" y="245602"/>
            <a:ext cx="5183188" cy="823912"/>
          </a:xfrm>
        </p:spPr>
        <p:txBody>
          <a:bodyPr>
            <a:normAutofit/>
          </a:bodyPr>
          <a:lstStyle/>
          <a:p>
            <a:r>
              <a:rPr lang="en-US" sz="4000" dirty="0">
                <a:solidFill>
                  <a:schemeClr val="accent5">
                    <a:lumMod val="50000"/>
                  </a:schemeClr>
                </a:solidFill>
                <a:latin typeface="Gill Sans Nova Cond" panose="020B0606020104020203" pitchFamily="34" charset="0"/>
              </a:rPr>
              <a:t>Challenges</a:t>
            </a:r>
            <a:endParaRPr lang="en-TT" sz="4000" dirty="0">
              <a:solidFill>
                <a:schemeClr val="accent5">
                  <a:lumMod val="50000"/>
                </a:schemeClr>
              </a:solidFill>
              <a:latin typeface="Gill Sans Nova Cond" panose="020B0606020104020203" pitchFamily="34" charset="0"/>
            </a:endParaRPr>
          </a:p>
        </p:txBody>
      </p:sp>
      <p:sp>
        <p:nvSpPr>
          <p:cNvPr id="7" name="Content Placeholder 6">
            <a:extLst>
              <a:ext uri="{FF2B5EF4-FFF2-40B4-BE49-F238E27FC236}">
                <a16:creationId xmlns:a16="http://schemas.microsoft.com/office/drawing/2014/main" id="{B3740739-533D-4B4B-9510-4E2FDD50ACFA}"/>
              </a:ext>
            </a:extLst>
          </p:cNvPr>
          <p:cNvSpPr>
            <a:spLocks noGrp="1"/>
          </p:cNvSpPr>
          <p:nvPr>
            <p:ph sz="quarter" idx="4"/>
          </p:nvPr>
        </p:nvSpPr>
        <p:spPr>
          <a:xfrm>
            <a:off x="4368800" y="1130268"/>
            <a:ext cx="7386319" cy="5636291"/>
          </a:xfrm>
        </p:spPr>
        <p:txBody>
          <a:bodyPr>
            <a:noAutofit/>
          </a:bodyPr>
          <a:lstStyle/>
          <a:p>
            <a:pPr lvl="0">
              <a:lnSpc>
                <a:spcPct val="100000"/>
              </a:lnSpc>
            </a:pPr>
            <a:r>
              <a:rPr lang="en-US" sz="2000" dirty="0"/>
              <a:t>There were challenges with getting the full support of the Group to execute work.</a:t>
            </a:r>
          </a:p>
          <a:p>
            <a:pPr lvl="0">
              <a:lnSpc>
                <a:spcPct val="100000"/>
              </a:lnSpc>
            </a:pPr>
            <a:r>
              <a:rPr lang="en-US" sz="2000" dirty="0"/>
              <a:t>Group members who had previously committed to volunteer time to construct the drying-shed and container were unable to meet this commitment.  As a result, project funds had to be reallocated to pay contractors to undertake these works, so that it would be completed within the project period.</a:t>
            </a:r>
            <a:endParaRPr lang="en-TT" sz="2000" dirty="0"/>
          </a:p>
          <a:p>
            <a:pPr lvl="0">
              <a:lnSpc>
                <a:spcPct val="100000"/>
              </a:lnSpc>
            </a:pPr>
            <a:r>
              <a:rPr lang="en-US" sz="2000" dirty="0"/>
              <a:t>Due to periods of bad weather, most of the Group’s seamoss plots were destroyed.  As a result, to keep up with production of their seamoss drinks, the Group had to import dry seamoss from Grenada. </a:t>
            </a:r>
            <a:endParaRPr lang="en-TT" sz="2000" dirty="0"/>
          </a:p>
          <a:p>
            <a:pPr lvl="0">
              <a:lnSpc>
                <a:spcPct val="100000"/>
              </a:lnSpc>
            </a:pPr>
            <a:r>
              <a:rPr lang="en-US" sz="2000" dirty="0"/>
              <a:t>Given that the </a:t>
            </a:r>
            <a:r>
              <a:rPr lang="en-US" sz="2000" dirty="0" err="1"/>
              <a:t>Liamuiga</a:t>
            </a:r>
            <a:r>
              <a:rPr lang="en-US" sz="2000" dirty="0"/>
              <a:t> Seamoss Group is relatively new to seamoss harvesting and processing, during the implementation of the project the Group </a:t>
            </a:r>
            <a:r>
              <a:rPr lang="en-US" sz="2000" dirty="0" err="1"/>
              <a:t>realised</a:t>
            </a:r>
            <a:r>
              <a:rPr lang="en-US" sz="2000" dirty="0"/>
              <a:t> that certain equipment and materials that would have been necessary were not budgeted for in their project.  As a result, the Group had to make some adjustments to the items set out in their original budget.</a:t>
            </a:r>
            <a:endParaRPr lang="en-TT" sz="2000" dirty="0"/>
          </a:p>
          <a:p>
            <a:endParaRPr lang="en-TT" sz="2000" dirty="0"/>
          </a:p>
        </p:txBody>
      </p:sp>
      <p:pic>
        <p:nvPicPr>
          <p:cNvPr id="6" name="Picture 5" descr="A close up of a sign&#10;&#10;Description automatically generated">
            <a:extLst>
              <a:ext uri="{FF2B5EF4-FFF2-40B4-BE49-F238E27FC236}">
                <a16:creationId xmlns:a16="http://schemas.microsoft.com/office/drawing/2014/main" id="{F0E3AE8E-28D5-49F9-A91C-CD89BA3E4E5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Tree>
    <p:extLst>
      <p:ext uri="{BB962C8B-B14F-4D97-AF65-F5344CB8AC3E}">
        <p14:creationId xmlns:p14="http://schemas.microsoft.com/office/powerpoint/2010/main" val="13917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9931B-83FD-4833-8FA9-B02B54A2BBE5}"/>
              </a:ext>
            </a:extLst>
          </p:cNvPr>
          <p:cNvSpPr>
            <a:spLocks noGrp="1"/>
          </p:cNvSpPr>
          <p:nvPr>
            <p:ph idx="1"/>
          </p:nvPr>
        </p:nvSpPr>
        <p:spPr>
          <a:xfrm>
            <a:off x="447841" y="1815775"/>
            <a:ext cx="10944497" cy="4038673"/>
          </a:xfrm>
        </p:spPr>
        <p:txBody>
          <a:bodyPr>
            <a:normAutofit/>
          </a:bodyPr>
          <a:lstStyle/>
          <a:p>
            <a:pPr marL="0" indent="0" algn="ctr">
              <a:buNone/>
            </a:pPr>
            <a:r>
              <a:rPr lang="en-TT" sz="1400" dirty="0"/>
              <a:t>This Information Product was developed under the </a:t>
            </a:r>
            <a:r>
              <a:rPr lang="en-TT" sz="1400" dirty="0">
                <a:hlinkClick r:id="rId2"/>
              </a:rPr>
              <a:t>Engaging Civil Society in CLME+ SAP Implementation project </a:t>
            </a:r>
            <a:r>
              <a:rPr lang="en-TT" sz="1400" dirty="0"/>
              <a:t>which is being executed by the Caribbean Natural Resources Institute (CANARI) as a component of the </a:t>
            </a:r>
            <a:r>
              <a:rPr lang="en-TT" sz="1400" dirty="0">
                <a:hlinkClick r:id="rId3"/>
              </a:rPr>
              <a:t>CLME+ Project</a:t>
            </a:r>
            <a:r>
              <a:rPr lang="en-TT" sz="1400" dirty="0"/>
              <a:t>. The five-year (2015 – 2020) CLME+ Project is being implemented by the United Nations Development Programme (UNDP) and co-financed by the Global Environment Facility (GEF).</a:t>
            </a:r>
          </a:p>
          <a:p>
            <a:pPr marL="0" indent="0" algn="ctr">
              <a:buNone/>
            </a:pPr>
            <a:endParaRPr lang="en-TT" sz="1400" b="1" i="1" dirty="0"/>
          </a:p>
          <a:p>
            <a:pPr marL="0" indent="0" algn="ctr">
              <a:buNone/>
            </a:pPr>
            <a:r>
              <a:rPr lang="en-TT" sz="1400" b="1" i="1" dirty="0"/>
              <a:t>CLME+ Project co-executing partners:</a:t>
            </a:r>
          </a:p>
        </p:txBody>
      </p:sp>
      <p:grpSp>
        <p:nvGrpSpPr>
          <p:cNvPr id="4" name="Group 3">
            <a:extLst>
              <a:ext uri="{FF2B5EF4-FFF2-40B4-BE49-F238E27FC236}">
                <a16:creationId xmlns:a16="http://schemas.microsoft.com/office/drawing/2014/main" id="{DBE7ED8B-4BD3-4A5D-88FA-0164E0A3C1BD}"/>
              </a:ext>
            </a:extLst>
          </p:cNvPr>
          <p:cNvGrpSpPr/>
          <p:nvPr/>
        </p:nvGrpSpPr>
        <p:grpSpPr>
          <a:xfrm>
            <a:off x="3887092" y="312026"/>
            <a:ext cx="4065995" cy="1290691"/>
            <a:chOff x="0" y="0"/>
            <a:chExt cx="5464603" cy="1561465"/>
          </a:xfrm>
        </p:grpSpPr>
        <p:pic>
          <p:nvPicPr>
            <p:cNvPr id="5" name="Picture 4" descr="C:\Users\terrence.CANARI2016\Documents\CANARILogo &amp; Letterhead November 2013\CANARI logo colour (hi res)NLNov1413.jpg">
              <a:extLst>
                <a:ext uri="{FF2B5EF4-FFF2-40B4-BE49-F238E27FC236}">
                  <a16:creationId xmlns:a16="http://schemas.microsoft.com/office/drawing/2014/main" id="{4C5E538B-DE57-4A56-90CE-88E127602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3023" y="106326"/>
              <a:ext cx="1211580" cy="1329690"/>
            </a:xfrm>
            <a:prstGeom prst="rect">
              <a:avLst/>
            </a:prstGeom>
            <a:noFill/>
            <a:ln>
              <a:noFill/>
            </a:ln>
          </p:spPr>
        </p:pic>
        <p:pic>
          <p:nvPicPr>
            <p:cNvPr id="6" name="Picture 5" descr="C:\Users\terrence.CANARI2016\Documents\CLME+ Comm Strat Dev May 2016\New CLME+ Logo Dec 2016\CLME+-UNDP-GEF-logos20161220.jpg">
              <a:extLst>
                <a:ext uri="{FF2B5EF4-FFF2-40B4-BE49-F238E27FC236}">
                  <a16:creationId xmlns:a16="http://schemas.microsoft.com/office/drawing/2014/main" id="{20D7A94C-A23B-4E82-80C1-7C07252388C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124960" cy="1561465"/>
            </a:xfrm>
            <a:prstGeom prst="rect">
              <a:avLst/>
            </a:prstGeom>
            <a:noFill/>
            <a:ln>
              <a:noFill/>
            </a:ln>
          </p:spPr>
        </p:pic>
      </p:grpSp>
      <p:grpSp>
        <p:nvGrpSpPr>
          <p:cNvPr id="7" name="Group 6">
            <a:extLst>
              <a:ext uri="{FF2B5EF4-FFF2-40B4-BE49-F238E27FC236}">
                <a16:creationId xmlns:a16="http://schemas.microsoft.com/office/drawing/2014/main" id="{F55D1214-4C5C-4A7E-A04C-D8A478B5435C}"/>
              </a:ext>
            </a:extLst>
          </p:cNvPr>
          <p:cNvGrpSpPr/>
          <p:nvPr/>
        </p:nvGrpSpPr>
        <p:grpSpPr>
          <a:xfrm>
            <a:off x="1052668" y="3244841"/>
            <a:ext cx="9734842" cy="720566"/>
            <a:chOff x="5977" y="394855"/>
            <a:chExt cx="6849110" cy="554990"/>
          </a:xfrm>
        </p:grpSpPr>
        <p:pic>
          <p:nvPicPr>
            <p:cNvPr id="8" name="Picture 7">
              <a:extLst>
                <a:ext uri="{FF2B5EF4-FFF2-40B4-BE49-F238E27FC236}">
                  <a16:creationId xmlns:a16="http://schemas.microsoft.com/office/drawing/2014/main" id="{699C593C-C345-440C-8E8B-0C7417AECC7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2732" r="2429"/>
            <a:stretch/>
          </p:blipFill>
          <p:spPr bwMode="auto">
            <a:xfrm>
              <a:off x="5977" y="394855"/>
              <a:ext cx="504825" cy="53276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22FBC57-F8FA-4735-B971-615C80D3C4B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bwMode="auto">
            <a:xfrm>
              <a:off x="6197227" y="547255"/>
              <a:ext cx="657860" cy="243205"/>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F434D8A7-F816-4E59-89DE-109E491F2CA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bwMode="auto">
            <a:xfrm>
              <a:off x="653677" y="528205"/>
              <a:ext cx="781050" cy="32893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59617C0B-EA2B-415A-9BDA-C4F1B0A26676}"/>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bwMode="auto">
            <a:xfrm>
              <a:off x="1558552" y="509155"/>
              <a:ext cx="799465" cy="36639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A8114575-1E1A-40FD-915A-8091215272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bwMode="auto">
            <a:xfrm>
              <a:off x="2330077" y="480580"/>
              <a:ext cx="834390" cy="423545"/>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DBC51A32-AE5A-4203-8C71-F580D31FA8B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bwMode="auto">
            <a:xfrm>
              <a:off x="3234952" y="509155"/>
              <a:ext cx="302260" cy="366395"/>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8C9C044-9370-4AD9-9E10-4CAF00C7313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bwMode="auto">
            <a:xfrm>
              <a:off x="3615952" y="490105"/>
              <a:ext cx="460375" cy="459740"/>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EC165B31-BC04-4A00-A763-812AF2592D06}"/>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bwMode="auto">
            <a:xfrm>
              <a:off x="4073152" y="528205"/>
              <a:ext cx="843915" cy="336550"/>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297F4B6F-3CCD-43CC-B53C-359A65CE88C1}"/>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bwMode="auto">
            <a:xfrm>
              <a:off x="4968502" y="509155"/>
              <a:ext cx="466090" cy="364490"/>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71FC81C6-A383-40D9-AA7D-94FFB36668AF}"/>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bwMode="auto">
            <a:xfrm>
              <a:off x="5473327" y="575830"/>
              <a:ext cx="685165" cy="236855"/>
            </a:xfrm>
            <a:prstGeom prst="rect">
              <a:avLst/>
            </a:prstGeom>
            <a:ln>
              <a:noFill/>
            </a:ln>
            <a:extLst>
              <a:ext uri="{53640926-AAD7-44D8-BBD7-CCE9431645EC}">
                <a14:shadowObscured xmlns:a14="http://schemas.microsoft.com/office/drawing/2010/main"/>
              </a:ext>
            </a:extLst>
          </p:spPr>
        </p:pic>
      </p:grpSp>
      <p:pic>
        <p:nvPicPr>
          <p:cNvPr id="18" name="Picture 17">
            <a:extLst>
              <a:ext uri="{FF2B5EF4-FFF2-40B4-BE49-F238E27FC236}">
                <a16:creationId xmlns:a16="http://schemas.microsoft.com/office/drawing/2014/main" id="{DB12507D-FFFB-40BE-B225-EE8C3489AD4B}"/>
              </a:ext>
            </a:extLst>
          </p:cNvPr>
          <p:cNvPicPr/>
          <p:nvPr/>
        </p:nvPicPr>
        <p:blipFill>
          <a:blip r:embed="rId16">
            <a:extLst>
              <a:ext uri="{28A0092B-C50C-407E-A947-70E740481C1C}">
                <a14:useLocalDpi xmlns:a14="http://schemas.microsoft.com/office/drawing/2010/main"/>
              </a:ext>
            </a:extLst>
          </a:blip>
          <a:srcRect/>
          <a:stretch>
            <a:fillRect/>
          </a:stretch>
        </p:blipFill>
        <p:spPr bwMode="auto">
          <a:xfrm>
            <a:off x="1563757" y="4201047"/>
            <a:ext cx="8216141" cy="199672"/>
          </a:xfrm>
          <a:prstGeom prst="rect">
            <a:avLst/>
          </a:prstGeom>
          <a:noFill/>
        </p:spPr>
      </p:pic>
      <p:sp>
        <p:nvSpPr>
          <p:cNvPr id="20" name="Rectangle 19">
            <a:extLst>
              <a:ext uri="{FF2B5EF4-FFF2-40B4-BE49-F238E27FC236}">
                <a16:creationId xmlns:a16="http://schemas.microsoft.com/office/drawing/2014/main" id="{0101835E-FB90-449F-9C9B-BE76E2C5CF75}"/>
              </a:ext>
            </a:extLst>
          </p:cNvPr>
          <p:cNvSpPr/>
          <p:nvPr/>
        </p:nvSpPr>
        <p:spPr>
          <a:xfrm>
            <a:off x="1070188" y="4532386"/>
            <a:ext cx="9699802" cy="1377300"/>
          </a:xfrm>
          <a:prstGeom prst="rect">
            <a:avLst/>
          </a:prstGeom>
        </p:spPr>
        <p:txBody>
          <a:bodyPr wrap="square">
            <a:spAutoFit/>
          </a:bodyPr>
          <a:lstStyle/>
          <a:p>
            <a:pPr algn="ctr"/>
            <a:r>
              <a:rPr lang="en-TT" sz="1000" b="1" dirty="0">
                <a:latin typeface="Arial" panose="020B0604020202020204" pitchFamily="34" charset="0"/>
                <a:cs typeface="Arial" panose="020B0604020202020204" pitchFamily="34" charset="0"/>
              </a:rPr>
              <a:t>Disclaimer:</a:t>
            </a:r>
          </a:p>
          <a:p>
            <a:r>
              <a:rPr lang="en-TT" sz="1050" dirty="0">
                <a:cs typeface="Arial" panose="020B0604020202020204" pitchFamily="34" charset="0"/>
              </a:rPr>
              <a:t>The designations employed and the presentation of information in any format in this Information Product do not imply the expression of any opinion whatsoever on the part of the GEF, UNDP and/or any of the CLME+ Project co-executing partners concerning the legal status of any country, territory, city or area or of its authorities, or concerning the delimitation of its frontiers or boundaries. Unless expressly stated otherwise, the content, facts, findings, interpretations, conclusions, views and opinions expressed in this Information Product are those of CANARI, and publication as a CLME+ Project Information Product does not by itself constitute an endorsement of the GEF, UNDP and/or any of the CLME+ Project co-executing partners of such content, facts, findings, interpretations, conclusions, views or opinions. The GEF, UNDP and/or any of the CLME+ Project co-executing partners do not warrant that the information contained in this Information Product is complete and correct and shall not be liable whatsoever for any damages incurred as a result of its use.</a:t>
            </a:r>
          </a:p>
        </p:txBody>
      </p:sp>
      <p:sp>
        <p:nvSpPr>
          <p:cNvPr id="21" name="TextBox 20">
            <a:extLst>
              <a:ext uri="{FF2B5EF4-FFF2-40B4-BE49-F238E27FC236}">
                <a16:creationId xmlns:a16="http://schemas.microsoft.com/office/drawing/2014/main" id="{24F54B5A-32E6-4D5B-A00E-AD7B17380E6F}"/>
              </a:ext>
            </a:extLst>
          </p:cNvPr>
          <p:cNvSpPr txBox="1"/>
          <p:nvPr/>
        </p:nvSpPr>
        <p:spPr>
          <a:xfrm>
            <a:off x="0" y="6108203"/>
            <a:ext cx="12192000" cy="623248"/>
          </a:xfrm>
          <a:prstGeom prst="rect">
            <a:avLst/>
          </a:prstGeom>
          <a:solidFill>
            <a:schemeClr val="accent5">
              <a:lumMod val="20000"/>
              <a:lumOff val="80000"/>
            </a:schemeClr>
          </a:solidFill>
        </p:spPr>
        <p:txBody>
          <a:bodyPr wrap="square" rtlCol="0">
            <a:spAutoFit/>
          </a:bodyPr>
          <a:lstStyle/>
          <a:p>
            <a:pPr algn="ctr"/>
            <a:r>
              <a:rPr lang="en-US" sz="2400" dirty="0"/>
              <a:t>For more information contact </a:t>
            </a:r>
            <a:r>
              <a:rPr lang="en-TT" sz="2400" dirty="0"/>
              <a:t>CANARI at </a:t>
            </a:r>
            <a:r>
              <a:rPr lang="en-TT" sz="2400" dirty="0">
                <a:hlinkClick r:id="rId17"/>
              </a:rPr>
              <a:t>info@canari.org</a:t>
            </a:r>
            <a:r>
              <a:rPr lang="en-TT" sz="2400" dirty="0"/>
              <a:t> </a:t>
            </a:r>
          </a:p>
          <a:p>
            <a:pPr algn="ctr"/>
            <a:r>
              <a:rPr lang="en-US" sz="1050" dirty="0"/>
              <a:t> </a:t>
            </a:r>
          </a:p>
        </p:txBody>
      </p:sp>
    </p:spTree>
    <p:extLst>
      <p:ext uri="{BB962C8B-B14F-4D97-AF65-F5344CB8AC3E}">
        <p14:creationId xmlns:p14="http://schemas.microsoft.com/office/powerpoint/2010/main" val="1698962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EC98-4721-4354-BA91-C1D34DFB8BBB}"/>
              </a:ext>
            </a:extLst>
          </p:cNvPr>
          <p:cNvSpPr>
            <a:spLocks noGrp="1"/>
          </p:cNvSpPr>
          <p:nvPr>
            <p:ph type="title"/>
          </p:nvPr>
        </p:nvSpPr>
        <p:spPr>
          <a:xfrm>
            <a:off x="1167788" y="440625"/>
            <a:ext cx="3330482" cy="825630"/>
          </a:xfrm>
        </p:spPr>
        <p:txBody>
          <a:bodyPr>
            <a:normAutofit/>
          </a:bodyPr>
          <a:lstStyle/>
          <a:p>
            <a:r>
              <a:rPr lang="en-TT" sz="3600" b="1" dirty="0">
                <a:solidFill>
                  <a:schemeClr val="accent5">
                    <a:lumMod val="50000"/>
                  </a:schemeClr>
                </a:solidFill>
                <a:latin typeface="Gill Sans Nova Cond" panose="020B0606020104020203" pitchFamily="34" charset="0"/>
              </a:rPr>
              <a:t>Contents</a:t>
            </a:r>
          </a:p>
        </p:txBody>
      </p:sp>
      <p:sp>
        <p:nvSpPr>
          <p:cNvPr id="3" name="Content Placeholder 2">
            <a:extLst>
              <a:ext uri="{FF2B5EF4-FFF2-40B4-BE49-F238E27FC236}">
                <a16:creationId xmlns:a16="http://schemas.microsoft.com/office/drawing/2014/main" id="{F72FE88C-0F7B-459F-A072-1F0DBCF130B2}"/>
              </a:ext>
            </a:extLst>
          </p:cNvPr>
          <p:cNvSpPr>
            <a:spLocks noGrp="1"/>
          </p:cNvSpPr>
          <p:nvPr>
            <p:ph idx="1"/>
          </p:nvPr>
        </p:nvSpPr>
        <p:spPr>
          <a:xfrm>
            <a:off x="1167788" y="1572937"/>
            <a:ext cx="10178322" cy="4431623"/>
          </a:xfrm>
          <a:ln w="38100">
            <a:solidFill>
              <a:schemeClr val="accent5">
                <a:lumMod val="50000"/>
              </a:schemeClr>
            </a:solidFill>
          </a:ln>
        </p:spPr>
        <p:txBody>
          <a:bodyPr>
            <a:normAutofit/>
          </a:bodyPr>
          <a:lstStyle/>
          <a:p>
            <a:pPr lvl="0">
              <a:lnSpc>
                <a:spcPct val="100000"/>
              </a:lnSpc>
            </a:pPr>
            <a:endParaRPr lang="en-TT" dirty="0"/>
          </a:p>
          <a:p>
            <a:pPr lvl="0">
              <a:lnSpc>
                <a:spcPct val="100000"/>
              </a:lnSpc>
            </a:pPr>
            <a:r>
              <a:rPr lang="en-TT" dirty="0"/>
              <a:t>Background to the small grant facility </a:t>
            </a:r>
          </a:p>
          <a:p>
            <a:pPr lvl="0">
              <a:lnSpc>
                <a:spcPct val="100000"/>
              </a:lnSpc>
            </a:pPr>
            <a:r>
              <a:rPr lang="en-TT" dirty="0"/>
              <a:t>Overview of the Liamuiga Seamoss Group</a:t>
            </a:r>
          </a:p>
          <a:p>
            <a:pPr lvl="0">
              <a:lnSpc>
                <a:spcPct val="100000"/>
              </a:lnSpc>
            </a:pPr>
            <a:r>
              <a:rPr lang="en-TT" dirty="0"/>
              <a:t>Issues addressed by the small grant project</a:t>
            </a:r>
          </a:p>
          <a:p>
            <a:pPr lvl="0">
              <a:lnSpc>
                <a:spcPct val="100000"/>
              </a:lnSpc>
            </a:pPr>
            <a:r>
              <a:rPr lang="en-TT" dirty="0"/>
              <a:t>Project goal and project objectives</a:t>
            </a:r>
          </a:p>
          <a:p>
            <a:pPr lvl="0">
              <a:lnSpc>
                <a:spcPct val="100000"/>
              </a:lnSpc>
            </a:pPr>
            <a:r>
              <a:rPr lang="en-TT" dirty="0"/>
              <a:t>Project activities and key results</a:t>
            </a:r>
          </a:p>
          <a:p>
            <a:pPr lvl="0">
              <a:lnSpc>
                <a:spcPct val="100000"/>
              </a:lnSpc>
            </a:pPr>
            <a:r>
              <a:rPr lang="en-TT" dirty="0"/>
              <a:t>Lessons learned and challenges</a:t>
            </a:r>
            <a:endParaRPr lang="en-US" sz="4000" dirty="0">
              <a:cs typeface="Calibri" panose="020F0502020204030204" pitchFamily="34" charset="0"/>
            </a:endParaRPr>
          </a:p>
          <a:p>
            <a:endParaRPr lang="en-TT" dirty="0"/>
          </a:p>
        </p:txBody>
      </p:sp>
      <p:pic>
        <p:nvPicPr>
          <p:cNvPr id="4" name="Picture 3" descr="A close up of a sign&#10;&#10;Description automatically generated">
            <a:extLst>
              <a:ext uri="{FF2B5EF4-FFF2-40B4-BE49-F238E27FC236}">
                <a16:creationId xmlns:a16="http://schemas.microsoft.com/office/drawing/2014/main" id="{8D6A6650-832B-4297-AD5D-D2E355C2DB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Tree>
    <p:extLst>
      <p:ext uri="{BB962C8B-B14F-4D97-AF65-F5344CB8AC3E}">
        <p14:creationId xmlns:p14="http://schemas.microsoft.com/office/powerpoint/2010/main" val="3203332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41309F1-3D33-4C52-8735-E77DFF7B3D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334" r="11589"/>
          <a:stretch/>
        </p:blipFill>
        <p:spPr bwMode="auto">
          <a:xfrm>
            <a:off x="9033164" y="10"/>
            <a:ext cx="3158836"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569BC7-5901-4AA1-B529-FB745264451D}"/>
              </a:ext>
            </a:extLst>
          </p:cNvPr>
          <p:cNvSpPr>
            <a:spLocks noGrp="1"/>
          </p:cNvSpPr>
          <p:nvPr>
            <p:ph type="title"/>
          </p:nvPr>
        </p:nvSpPr>
        <p:spPr>
          <a:xfrm>
            <a:off x="510110" y="251230"/>
            <a:ext cx="7904217" cy="795250"/>
          </a:xfrm>
        </p:spPr>
        <p:txBody>
          <a:bodyPr>
            <a:normAutofit/>
          </a:bodyPr>
          <a:lstStyle/>
          <a:p>
            <a:r>
              <a:rPr lang="en-US" sz="3600" b="1" dirty="0">
                <a:solidFill>
                  <a:schemeClr val="accent1">
                    <a:lumMod val="75000"/>
                  </a:schemeClr>
                </a:solidFill>
                <a:latin typeface="Gill Sans Nova Cond" panose="020B0606020104020203" pitchFamily="34" charset="0"/>
              </a:rPr>
              <a:t>Background to the small grant facility</a:t>
            </a:r>
            <a:endParaRPr lang="en-TT" sz="2000" b="1" dirty="0"/>
          </a:p>
        </p:txBody>
      </p:sp>
      <p:sp>
        <p:nvSpPr>
          <p:cNvPr id="3" name="Content Placeholder 2">
            <a:extLst>
              <a:ext uri="{FF2B5EF4-FFF2-40B4-BE49-F238E27FC236}">
                <a16:creationId xmlns:a16="http://schemas.microsoft.com/office/drawing/2014/main" id="{D604FA40-A9A9-429E-B34D-30FC51424221}"/>
              </a:ext>
            </a:extLst>
          </p:cNvPr>
          <p:cNvSpPr>
            <a:spLocks noGrp="1"/>
          </p:cNvSpPr>
          <p:nvPr>
            <p:ph idx="1"/>
          </p:nvPr>
        </p:nvSpPr>
        <p:spPr>
          <a:xfrm>
            <a:off x="510110" y="955040"/>
            <a:ext cx="7996581" cy="5815215"/>
          </a:xfrm>
        </p:spPr>
        <p:txBody>
          <a:bodyPr>
            <a:noAutofit/>
          </a:bodyPr>
          <a:lstStyle/>
          <a:p>
            <a:pPr marL="0" indent="0">
              <a:buNone/>
            </a:pPr>
            <a:r>
              <a:rPr lang="en-US" sz="2000" dirty="0"/>
              <a:t>The Caribbean Natural Resources Institute (CANARI) is supporting</a:t>
            </a:r>
            <a:r>
              <a:rPr lang="en-029" sz="2000" dirty="0"/>
              <a:t> civil society’s participation in implementing the politically endorsed 10-year</a:t>
            </a:r>
            <a:r>
              <a:rPr lang="en-029" sz="2000" i="1" dirty="0"/>
              <a:t> </a:t>
            </a:r>
            <a:r>
              <a:rPr lang="en-029" sz="2000" b="1" dirty="0"/>
              <a:t>Strategic Action Programme for the Sustainable Management of the Shared Living Marine Resources of the Caribbean and North Brazil Shelf Large Marine Ecosystems </a:t>
            </a:r>
            <a:r>
              <a:rPr lang="en-029" sz="2000" dirty="0"/>
              <a:t>(</a:t>
            </a:r>
            <a:r>
              <a:rPr lang="en-029" sz="2000" u="sng" dirty="0">
                <a:hlinkClick r:id="rId3"/>
              </a:rPr>
              <a:t>CLME+ SAP</a:t>
            </a:r>
            <a:r>
              <a:rPr lang="en-029" sz="2000" dirty="0"/>
              <a:t>).  </a:t>
            </a:r>
          </a:p>
          <a:p>
            <a:pPr marL="0" indent="0">
              <a:buNone/>
            </a:pPr>
            <a:r>
              <a:rPr lang="en-029" sz="2000" dirty="0"/>
              <a:t>This work was supported under the 2015-2020 project </a:t>
            </a:r>
            <a:r>
              <a:rPr lang="en-US" sz="2000" i="1" dirty="0"/>
              <a:t>Catalyzing Implementation of the Strategic Action Programme (SAP) for the Sustainable Management of shared Living Marine Resources in the Caribbean and North Brazil Shelf Large Marine Ecosystems </a:t>
            </a:r>
            <a:r>
              <a:rPr lang="en-029" sz="2000" dirty="0"/>
              <a:t>(</a:t>
            </a:r>
            <a:r>
              <a:rPr lang="en-029" sz="2000" dirty="0">
                <a:hlinkClick r:id="rId4"/>
              </a:rPr>
              <a:t>CLME+ Project</a:t>
            </a:r>
            <a:r>
              <a:rPr lang="en-029" sz="2000" dirty="0"/>
              <a:t>) which seeks to initiate implementation of the CLME+ SAP.  </a:t>
            </a:r>
          </a:p>
          <a:p>
            <a:pPr marL="0" indent="0">
              <a:buNone/>
            </a:pPr>
            <a:r>
              <a:rPr lang="en-029" sz="2000" dirty="0"/>
              <a:t>As a project executing partner, </a:t>
            </a:r>
            <a:r>
              <a:rPr lang="en-US" sz="2000" dirty="0"/>
              <a:t>CANARI’s </a:t>
            </a:r>
            <a:r>
              <a:rPr lang="en-US" sz="2000" dirty="0">
                <a:hlinkClick r:id="rId5"/>
              </a:rPr>
              <a:t>sub-project</a:t>
            </a:r>
            <a:r>
              <a:rPr lang="en-US" sz="2000" dirty="0"/>
              <a:t> included administering a US$70,000 small grant facility to support two initiatives aimed at building the capacity of stakeholders in St. Kitts and Nevis in seamoss farming, as a demonstration of alternative livelihoods initiatives within the concept of ecosystem-based management. </a:t>
            </a:r>
          </a:p>
          <a:p>
            <a:pPr marL="0" indent="0">
              <a:lnSpc>
                <a:spcPct val="100000"/>
              </a:lnSpc>
              <a:buNone/>
            </a:pPr>
            <a:r>
              <a:rPr lang="en-US" sz="2000" dirty="0"/>
              <a:t>In March 2019, the Liamuiga Seamoss Group received a small grant of US$35, 170 from this small grant facility for their project, “Enhancing and promoting the sea moss industry within St. Kitts and Nevis to promote social empowerment and food and nutrition security”.</a:t>
            </a:r>
            <a:endParaRPr lang="en-TT" sz="2000" dirty="0"/>
          </a:p>
        </p:txBody>
      </p:sp>
      <p:sp>
        <p:nvSpPr>
          <p:cNvPr id="7" name="TextBox 6">
            <a:extLst>
              <a:ext uri="{FF2B5EF4-FFF2-40B4-BE49-F238E27FC236}">
                <a16:creationId xmlns:a16="http://schemas.microsoft.com/office/drawing/2014/main" id="{11E7C8AD-2752-45F2-90B9-3ADF90723202}"/>
              </a:ext>
            </a:extLst>
          </p:cNvPr>
          <p:cNvSpPr txBox="1"/>
          <p:nvPr/>
        </p:nvSpPr>
        <p:spPr>
          <a:xfrm>
            <a:off x="9698505" y="6451425"/>
            <a:ext cx="2493495" cy="400110"/>
          </a:xfrm>
          <a:prstGeom prst="rect">
            <a:avLst/>
          </a:prstGeom>
          <a:solidFill>
            <a:schemeClr val="bg1">
              <a:lumMod val="50000"/>
              <a:alpha val="50000"/>
            </a:schemeClr>
          </a:solidFill>
        </p:spPr>
        <p:txBody>
          <a:bodyPr wrap="square" rtlCol="0">
            <a:spAutoFit/>
          </a:bodyPr>
          <a:lstStyle/>
          <a:p>
            <a:r>
              <a:rPr lang="en-TT" sz="1000" b="1" dirty="0">
                <a:solidFill>
                  <a:schemeClr val="bg1"/>
                </a:solidFill>
              </a:rPr>
              <a:t>Photo credit: </a:t>
            </a:r>
            <a:r>
              <a:rPr lang="en-US" sz="1000" b="1" dirty="0">
                <a:solidFill>
                  <a:schemeClr val="bg1"/>
                </a:solidFill>
              </a:rPr>
              <a:t>United Nations Food and Agriculture Organization (FAO)/</a:t>
            </a:r>
            <a:r>
              <a:rPr lang="en-TT" sz="1000" b="1" dirty="0">
                <a:solidFill>
                  <a:schemeClr val="bg1"/>
                </a:solidFill>
              </a:rPr>
              <a:t>/Stankus</a:t>
            </a:r>
          </a:p>
        </p:txBody>
      </p:sp>
      <p:pic>
        <p:nvPicPr>
          <p:cNvPr id="8" name="Picture 7" descr="A close up of a sign&#10;&#10;Description automatically generated">
            <a:extLst>
              <a:ext uri="{FF2B5EF4-FFF2-40B4-BE49-F238E27FC236}">
                <a16:creationId xmlns:a16="http://schemas.microsoft.com/office/drawing/2014/main" id="{A79C8AEE-6CD1-4CFF-B458-B19952D7248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108071" y="-3244"/>
            <a:ext cx="1083928" cy="1416408"/>
          </a:xfrm>
          <a:prstGeom prst="rect">
            <a:avLst/>
          </a:prstGeom>
        </p:spPr>
      </p:pic>
    </p:spTree>
    <p:extLst>
      <p:ext uri="{BB962C8B-B14F-4D97-AF65-F5344CB8AC3E}">
        <p14:creationId xmlns:p14="http://schemas.microsoft.com/office/powerpoint/2010/main" val="1314957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176680-AC52-478F-A9DB-425B4A4F4C1E}"/>
              </a:ext>
            </a:extLst>
          </p:cNvPr>
          <p:cNvSpPr>
            <a:spLocks noGrp="1"/>
          </p:cNvSpPr>
          <p:nvPr>
            <p:ph idx="1"/>
          </p:nvPr>
        </p:nvSpPr>
        <p:spPr>
          <a:xfrm>
            <a:off x="3998473" y="1338870"/>
            <a:ext cx="7643268" cy="5376890"/>
          </a:xfrm>
        </p:spPr>
        <p:txBody>
          <a:bodyPr>
            <a:noAutofit/>
          </a:bodyPr>
          <a:lstStyle/>
          <a:p>
            <a:pPr marL="0" indent="0">
              <a:buNone/>
            </a:pPr>
            <a:r>
              <a:rPr lang="en-US" sz="2000" dirty="0"/>
              <a:t>The mission of the </a:t>
            </a:r>
            <a:r>
              <a:rPr lang="en-US" sz="2000" dirty="0" err="1"/>
              <a:t>Liamuiga</a:t>
            </a:r>
            <a:r>
              <a:rPr lang="en-US" sz="2000" dirty="0"/>
              <a:t> Seamoss Group is to supply high quality seamoss products while promoting the nutritional properties and health benefits of seamoss. </a:t>
            </a:r>
            <a:endParaRPr lang="en-TT" sz="2000" dirty="0"/>
          </a:p>
          <a:p>
            <a:pPr marL="0" indent="0">
              <a:buNone/>
            </a:pPr>
            <a:r>
              <a:rPr lang="en-US" sz="2000" dirty="0"/>
              <a:t>The group was formed in 2017 after a number of </a:t>
            </a:r>
            <a:r>
              <a:rPr lang="en-US" sz="2000" dirty="0" err="1"/>
              <a:t>agro</a:t>
            </a:r>
            <a:r>
              <a:rPr lang="en-US" sz="2000" dirty="0"/>
              <a:t>-processors and fisherfolk who were already involved in the harvesting and/or production of seamoss products from seamoss grown in the wild recognised that the increasing local demand for seamoss products could not be met due to the increasing pressure on wild seamoss stocks. With this in mind, the group was formed to establish a business that would be responsible for the cultivation of </a:t>
            </a:r>
            <a:r>
              <a:rPr lang="en-US" sz="2000" dirty="0" err="1"/>
              <a:t>seamoss</a:t>
            </a:r>
            <a:r>
              <a:rPr lang="en-US" sz="2000" dirty="0"/>
              <a:t> as well as the production and marketing of seamoss products. </a:t>
            </a:r>
            <a:endParaRPr lang="en-TT" sz="2000" dirty="0"/>
          </a:p>
          <a:p>
            <a:pPr marL="0" indent="0">
              <a:buNone/>
            </a:pPr>
            <a:r>
              <a:rPr lang="en-US" sz="2000" dirty="0" err="1"/>
              <a:t>Liamuiga</a:t>
            </a:r>
            <a:r>
              <a:rPr lang="en-US" sz="2000" dirty="0"/>
              <a:t> Seamoss Group was cultivating, processing seamoss, producing a variety of seamoss drink products and marketing the products locally at fairs and on an order basis. </a:t>
            </a:r>
          </a:p>
          <a:p>
            <a:pPr marL="0" indent="0">
              <a:buNone/>
            </a:pPr>
            <a:r>
              <a:rPr lang="en-US" sz="2000" dirty="0"/>
              <a:t>The Group was operating a small seamoss farm on the beach in </a:t>
            </a:r>
            <a:r>
              <a:rPr lang="en-US" sz="2000" dirty="0" err="1"/>
              <a:t>Conaree</a:t>
            </a:r>
            <a:r>
              <a:rPr lang="en-US" sz="2000" dirty="0"/>
              <a:t> Village in St. Kitts while processing (drying) was done at a member’s private residence. Production of drinks and storage of products was done at the Ministry of Agriculture </a:t>
            </a:r>
            <a:r>
              <a:rPr lang="en-US" sz="2000" dirty="0" err="1"/>
              <a:t>Agro</a:t>
            </a:r>
            <a:r>
              <a:rPr lang="en-US" sz="2000" dirty="0"/>
              <a:t>-processing Unit. </a:t>
            </a:r>
            <a:endParaRPr lang="en-TT" sz="2000" dirty="0"/>
          </a:p>
        </p:txBody>
      </p:sp>
      <p:sp>
        <p:nvSpPr>
          <p:cNvPr id="16" name="TextBox 15">
            <a:extLst>
              <a:ext uri="{FF2B5EF4-FFF2-40B4-BE49-F238E27FC236}">
                <a16:creationId xmlns:a16="http://schemas.microsoft.com/office/drawing/2014/main" id="{C243D021-85BA-4218-9A47-60F91CFC5C00}"/>
              </a:ext>
            </a:extLst>
          </p:cNvPr>
          <p:cNvSpPr txBox="1"/>
          <p:nvPr/>
        </p:nvSpPr>
        <p:spPr>
          <a:xfrm>
            <a:off x="9007927" y="4440361"/>
            <a:ext cx="2013693" cy="230832"/>
          </a:xfrm>
          <a:prstGeom prst="rect">
            <a:avLst/>
          </a:prstGeom>
          <a:noFill/>
        </p:spPr>
        <p:txBody>
          <a:bodyPr wrap="none" rtlCol="0">
            <a:spAutoFit/>
          </a:bodyPr>
          <a:lstStyle/>
          <a:p>
            <a:r>
              <a:rPr lang="en-TT" sz="900" dirty="0">
                <a:solidFill>
                  <a:schemeClr val="bg1"/>
                </a:solidFill>
              </a:rPr>
              <a:t>Photo credit: </a:t>
            </a:r>
            <a:r>
              <a:rPr lang="en-US" sz="900" dirty="0">
                <a:solidFill>
                  <a:schemeClr val="bg1"/>
                </a:solidFill>
              </a:rPr>
              <a:t>Liamuiga Seamoss Group</a:t>
            </a:r>
            <a:endParaRPr lang="en-TT" sz="900" dirty="0">
              <a:solidFill>
                <a:schemeClr val="bg1"/>
              </a:solidFill>
            </a:endParaRPr>
          </a:p>
        </p:txBody>
      </p:sp>
      <p:pic>
        <p:nvPicPr>
          <p:cNvPr id="12" name="Picture 11" descr="A close up of a sign&#10;&#10;Description automatically generated">
            <a:extLst>
              <a:ext uri="{FF2B5EF4-FFF2-40B4-BE49-F238E27FC236}">
                <a16:creationId xmlns:a16="http://schemas.microsoft.com/office/drawing/2014/main" id="{860AB323-3497-4189-951B-508EC95598B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
        <p:nvSpPr>
          <p:cNvPr id="9" name="Title 1">
            <a:extLst>
              <a:ext uri="{FF2B5EF4-FFF2-40B4-BE49-F238E27FC236}">
                <a16:creationId xmlns:a16="http://schemas.microsoft.com/office/drawing/2014/main" id="{372DB1D7-9041-4BBD-A62A-EA329BE8AD28}"/>
              </a:ext>
            </a:extLst>
          </p:cNvPr>
          <p:cNvSpPr>
            <a:spLocks noGrp="1"/>
          </p:cNvSpPr>
          <p:nvPr>
            <p:ph type="title"/>
          </p:nvPr>
        </p:nvSpPr>
        <p:spPr>
          <a:xfrm>
            <a:off x="3998472" y="404134"/>
            <a:ext cx="6009127" cy="1016822"/>
          </a:xfrm>
        </p:spPr>
        <p:txBody>
          <a:bodyPr>
            <a:normAutofit fontScale="90000"/>
          </a:bodyPr>
          <a:lstStyle/>
          <a:p>
            <a:r>
              <a:rPr lang="en-TT" sz="3600" b="1" dirty="0">
                <a:solidFill>
                  <a:schemeClr val="accent5">
                    <a:lumMod val="50000"/>
                  </a:schemeClr>
                </a:solidFill>
                <a:latin typeface="Gill Sans Nova Cond" panose="020B0606020104020203" pitchFamily="34" charset="0"/>
              </a:rPr>
              <a:t>Overview of the </a:t>
            </a:r>
            <a:r>
              <a:rPr lang="en-TT" sz="3600" b="1" dirty="0" err="1">
                <a:solidFill>
                  <a:schemeClr val="accent5">
                    <a:lumMod val="50000"/>
                  </a:schemeClr>
                </a:solidFill>
                <a:latin typeface="Gill Sans Nova Cond" panose="020B0606020104020203" pitchFamily="34" charset="0"/>
              </a:rPr>
              <a:t>Liamuiga</a:t>
            </a:r>
            <a:r>
              <a:rPr lang="en-TT" sz="3600" b="1" dirty="0">
                <a:solidFill>
                  <a:schemeClr val="accent5">
                    <a:lumMod val="50000"/>
                  </a:schemeClr>
                </a:solidFill>
                <a:latin typeface="Gill Sans Nova Cond" panose="020B0606020104020203" pitchFamily="34" charset="0"/>
              </a:rPr>
              <a:t> Seamoss Group</a:t>
            </a:r>
          </a:p>
        </p:txBody>
      </p:sp>
      <p:pic>
        <p:nvPicPr>
          <p:cNvPr id="11" name="Picture 2" descr="Geography of Saint Kitts and Nevis - Wikipedia">
            <a:extLst>
              <a:ext uri="{FF2B5EF4-FFF2-40B4-BE49-F238E27FC236}">
                <a16:creationId xmlns:a16="http://schemas.microsoft.com/office/drawing/2014/main" id="{7BAFC408-1E68-4A30-9235-8838EAE4394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243808" y="1540728"/>
            <a:ext cx="3556949" cy="384611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18FE00B3-BED9-436C-8491-E207196EACD7}"/>
              </a:ext>
            </a:extLst>
          </p:cNvPr>
          <p:cNvCxnSpPr>
            <a:cxnSpLocks/>
          </p:cNvCxnSpPr>
          <p:nvPr/>
        </p:nvCxnSpPr>
        <p:spPr>
          <a:xfrm flipH="1">
            <a:off x="1994768" y="2264228"/>
            <a:ext cx="677375" cy="5573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DDA0C3-B459-40E7-AC39-1D91C12B6D49}"/>
              </a:ext>
            </a:extLst>
          </p:cNvPr>
          <p:cNvSpPr txBox="1"/>
          <p:nvPr/>
        </p:nvSpPr>
        <p:spPr>
          <a:xfrm>
            <a:off x="2617801" y="2133423"/>
            <a:ext cx="1181542" cy="276999"/>
          </a:xfrm>
          <a:prstGeom prst="rect">
            <a:avLst/>
          </a:prstGeom>
          <a:noFill/>
        </p:spPr>
        <p:txBody>
          <a:bodyPr wrap="none" rtlCol="0">
            <a:spAutoFit/>
          </a:bodyPr>
          <a:lstStyle/>
          <a:p>
            <a:r>
              <a:rPr lang="en-TT" sz="1200" b="1" dirty="0" err="1">
                <a:solidFill>
                  <a:srgbClr val="FF0000"/>
                </a:solidFill>
              </a:rPr>
              <a:t>Conaree</a:t>
            </a:r>
            <a:r>
              <a:rPr lang="en-TT" sz="1200" b="1" dirty="0">
                <a:solidFill>
                  <a:srgbClr val="FF0000"/>
                </a:solidFill>
              </a:rPr>
              <a:t> Village</a:t>
            </a:r>
            <a:endParaRPr lang="en-TT" sz="1100" dirty="0">
              <a:solidFill>
                <a:srgbClr val="002060"/>
              </a:solidFill>
            </a:endParaRPr>
          </a:p>
        </p:txBody>
      </p:sp>
      <p:sp>
        <p:nvSpPr>
          <p:cNvPr id="10" name="TextBox 9">
            <a:extLst>
              <a:ext uri="{FF2B5EF4-FFF2-40B4-BE49-F238E27FC236}">
                <a16:creationId xmlns:a16="http://schemas.microsoft.com/office/drawing/2014/main" id="{3C166D6A-5950-41B4-BA8B-4698EFFD58FD}"/>
              </a:ext>
            </a:extLst>
          </p:cNvPr>
          <p:cNvSpPr txBox="1"/>
          <p:nvPr/>
        </p:nvSpPr>
        <p:spPr>
          <a:xfrm>
            <a:off x="243809" y="5386845"/>
            <a:ext cx="3538094" cy="461665"/>
          </a:xfrm>
          <a:prstGeom prst="rect">
            <a:avLst/>
          </a:prstGeom>
          <a:noFill/>
        </p:spPr>
        <p:txBody>
          <a:bodyPr wrap="square" rtlCol="0">
            <a:spAutoFit/>
          </a:bodyPr>
          <a:lstStyle/>
          <a:p>
            <a:pPr algn="ctr"/>
            <a:r>
              <a:rPr lang="en-TT" sz="1200" dirty="0"/>
              <a:t>Map: Location of the </a:t>
            </a:r>
            <a:r>
              <a:rPr lang="en-TT" sz="1200" dirty="0" err="1"/>
              <a:t>Liamugia</a:t>
            </a:r>
            <a:r>
              <a:rPr lang="en-TT" sz="1200" dirty="0"/>
              <a:t> Seamoss Group’s operation in St. Kitts</a:t>
            </a:r>
          </a:p>
        </p:txBody>
      </p:sp>
    </p:spTree>
    <p:extLst>
      <p:ext uri="{BB962C8B-B14F-4D97-AF65-F5344CB8AC3E}">
        <p14:creationId xmlns:p14="http://schemas.microsoft.com/office/powerpoint/2010/main" val="3631727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242A-D276-4102-9448-BF264316AA5B}"/>
              </a:ext>
            </a:extLst>
          </p:cNvPr>
          <p:cNvSpPr>
            <a:spLocks noGrp="1"/>
          </p:cNvSpPr>
          <p:nvPr>
            <p:ph type="title"/>
          </p:nvPr>
        </p:nvSpPr>
        <p:spPr>
          <a:xfrm>
            <a:off x="563739" y="404134"/>
            <a:ext cx="7108666" cy="1016822"/>
          </a:xfrm>
        </p:spPr>
        <p:txBody>
          <a:bodyPr>
            <a:normAutofit fontScale="90000"/>
          </a:bodyPr>
          <a:lstStyle/>
          <a:p>
            <a:r>
              <a:rPr lang="en-TT" sz="3600" b="1" dirty="0">
                <a:solidFill>
                  <a:schemeClr val="accent5">
                    <a:lumMod val="50000"/>
                  </a:schemeClr>
                </a:solidFill>
                <a:latin typeface="Gill Sans Nova Cond" panose="020B0606020104020203" pitchFamily="34" charset="0"/>
              </a:rPr>
              <a:t>Overview of the </a:t>
            </a:r>
            <a:r>
              <a:rPr lang="en-TT" sz="3600" b="1" dirty="0" err="1">
                <a:solidFill>
                  <a:schemeClr val="accent5">
                    <a:lumMod val="50000"/>
                  </a:schemeClr>
                </a:solidFill>
                <a:latin typeface="Gill Sans Nova Cond" panose="020B0606020104020203" pitchFamily="34" charset="0"/>
              </a:rPr>
              <a:t>Liamuiga</a:t>
            </a:r>
            <a:r>
              <a:rPr lang="en-TT" sz="3600" b="1" dirty="0">
                <a:solidFill>
                  <a:schemeClr val="accent5">
                    <a:lumMod val="50000"/>
                  </a:schemeClr>
                </a:solidFill>
                <a:latin typeface="Gill Sans Nova Cond" panose="020B0606020104020203" pitchFamily="34" charset="0"/>
              </a:rPr>
              <a:t> Seamoss Group (cont’d)</a:t>
            </a:r>
          </a:p>
        </p:txBody>
      </p:sp>
      <p:sp>
        <p:nvSpPr>
          <p:cNvPr id="3" name="Content Placeholder 2">
            <a:extLst>
              <a:ext uri="{FF2B5EF4-FFF2-40B4-BE49-F238E27FC236}">
                <a16:creationId xmlns:a16="http://schemas.microsoft.com/office/drawing/2014/main" id="{98176680-AC52-478F-A9DB-425B4A4F4C1E}"/>
              </a:ext>
            </a:extLst>
          </p:cNvPr>
          <p:cNvSpPr>
            <a:spLocks noGrp="1"/>
          </p:cNvSpPr>
          <p:nvPr>
            <p:ph idx="1"/>
          </p:nvPr>
        </p:nvSpPr>
        <p:spPr>
          <a:xfrm>
            <a:off x="7284720" y="2073440"/>
            <a:ext cx="4561840" cy="3900640"/>
          </a:xfrm>
        </p:spPr>
        <p:txBody>
          <a:bodyPr>
            <a:noAutofit/>
          </a:bodyPr>
          <a:lstStyle/>
          <a:p>
            <a:pPr marL="0" indent="0">
              <a:buNone/>
            </a:pPr>
            <a:r>
              <a:rPr lang="en-TT" sz="2000" dirty="0"/>
              <a:t>At the start of the project, t</a:t>
            </a:r>
            <a:r>
              <a:rPr lang="en-US" sz="2000" dirty="0"/>
              <a:t>he Group was governed by the five members who serve as the executive of the group. </a:t>
            </a:r>
          </a:p>
          <a:p>
            <a:pPr marL="0" indent="0">
              <a:buNone/>
            </a:pPr>
            <a:r>
              <a:rPr lang="en-US" sz="2000" dirty="0"/>
              <a:t>Since the establishment of the group in 2017, it has grown in number and the membership was 23, with 12 being women. </a:t>
            </a:r>
          </a:p>
          <a:p>
            <a:pPr marL="0" indent="0">
              <a:buNone/>
            </a:pPr>
            <a:r>
              <a:rPr lang="en-US" sz="2000" dirty="0"/>
              <a:t>In addition, a number of youth in the </a:t>
            </a:r>
            <a:r>
              <a:rPr lang="en-US" sz="2000" dirty="0" err="1"/>
              <a:t>Conaree</a:t>
            </a:r>
            <a:r>
              <a:rPr lang="en-US" sz="2000" dirty="0"/>
              <a:t> community where the seamoss farm is located have been supporting the work of the </a:t>
            </a:r>
            <a:r>
              <a:rPr lang="en-US" sz="2000" dirty="0" err="1"/>
              <a:t>Liamuiga</a:t>
            </a:r>
            <a:r>
              <a:rPr lang="en-US" sz="2000" dirty="0"/>
              <a:t> Seamoss Group by assisting regularly in the cultivation of seamoss at the site. </a:t>
            </a:r>
            <a:endParaRPr lang="en-TT" sz="2000" dirty="0"/>
          </a:p>
          <a:p>
            <a:pPr marL="0" indent="0">
              <a:lnSpc>
                <a:spcPct val="100000"/>
              </a:lnSpc>
              <a:buNone/>
            </a:pPr>
            <a:endParaRPr lang="en-TT" sz="1800" dirty="0">
              <a:solidFill>
                <a:schemeClr val="tx1">
                  <a:lumMod val="85000"/>
                  <a:lumOff val="15000"/>
                </a:schemeClr>
              </a:solidFill>
            </a:endParaRPr>
          </a:p>
        </p:txBody>
      </p:sp>
      <p:grpSp>
        <p:nvGrpSpPr>
          <p:cNvPr id="5" name="Group 4">
            <a:extLst>
              <a:ext uri="{FF2B5EF4-FFF2-40B4-BE49-F238E27FC236}">
                <a16:creationId xmlns:a16="http://schemas.microsoft.com/office/drawing/2014/main" id="{D6ECA65A-0819-435E-85FE-A6A807BA4DE6}"/>
              </a:ext>
            </a:extLst>
          </p:cNvPr>
          <p:cNvGrpSpPr/>
          <p:nvPr/>
        </p:nvGrpSpPr>
        <p:grpSpPr>
          <a:xfrm>
            <a:off x="563739" y="1590714"/>
            <a:ext cx="6573259" cy="4929944"/>
            <a:chOff x="355778" y="1340010"/>
            <a:chExt cx="6573259" cy="4929944"/>
          </a:xfrm>
        </p:grpSpPr>
        <p:pic>
          <p:nvPicPr>
            <p:cNvPr id="10" name="Picture 9" descr="A group of people posing for the camera&#10;&#10;Description automatically generated">
              <a:extLst>
                <a:ext uri="{FF2B5EF4-FFF2-40B4-BE49-F238E27FC236}">
                  <a16:creationId xmlns:a16="http://schemas.microsoft.com/office/drawing/2014/main" id="{2CD00E3C-2DB3-41BA-B31B-B81039153CC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55778" y="1340010"/>
              <a:ext cx="6573259" cy="4929944"/>
            </a:xfrm>
            <a:prstGeom prst="rect">
              <a:avLst/>
            </a:prstGeom>
          </p:spPr>
        </p:pic>
        <p:sp>
          <p:nvSpPr>
            <p:cNvPr id="16" name="TextBox 15">
              <a:extLst>
                <a:ext uri="{FF2B5EF4-FFF2-40B4-BE49-F238E27FC236}">
                  <a16:creationId xmlns:a16="http://schemas.microsoft.com/office/drawing/2014/main" id="{C243D021-85BA-4218-9A47-60F91CFC5C00}"/>
                </a:ext>
              </a:extLst>
            </p:cNvPr>
            <p:cNvSpPr txBox="1"/>
            <p:nvPr/>
          </p:nvSpPr>
          <p:spPr>
            <a:xfrm>
              <a:off x="355778" y="6008344"/>
              <a:ext cx="2443298" cy="261610"/>
            </a:xfrm>
            <a:prstGeom prst="rect">
              <a:avLst/>
            </a:prstGeom>
            <a:solidFill>
              <a:schemeClr val="bg1">
                <a:lumMod val="65000"/>
                <a:alpha val="50000"/>
              </a:schemeClr>
            </a:solidFill>
          </p:spPr>
          <p:txBody>
            <a:bodyPr wrap="none" rtlCol="0">
              <a:spAutoFit/>
            </a:bodyPr>
            <a:lstStyle/>
            <a:p>
              <a:r>
                <a:rPr lang="en-TT" sz="1100" b="1" dirty="0">
                  <a:solidFill>
                    <a:schemeClr val="bg1"/>
                  </a:solidFill>
                </a:rPr>
                <a:t>Photo credit: </a:t>
              </a:r>
              <a:r>
                <a:rPr lang="en-US" sz="1100" b="1" dirty="0">
                  <a:solidFill>
                    <a:schemeClr val="bg1"/>
                  </a:solidFill>
                </a:rPr>
                <a:t>Liamuiga Seamoss Group</a:t>
              </a:r>
              <a:endParaRPr lang="en-TT" sz="1100" b="1" dirty="0">
                <a:solidFill>
                  <a:schemeClr val="bg1"/>
                </a:solidFill>
              </a:endParaRPr>
            </a:p>
          </p:txBody>
        </p:sp>
      </p:grpSp>
      <p:pic>
        <p:nvPicPr>
          <p:cNvPr id="12" name="Picture 11" descr="A close up of a sign&#10;&#10;Description automatically generated">
            <a:extLst>
              <a:ext uri="{FF2B5EF4-FFF2-40B4-BE49-F238E27FC236}">
                <a16:creationId xmlns:a16="http://schemas.microsoft.com/office/drawing/2014/main" id="{860AB323-3497-4189-951B-508EC95598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998926" y="-3244"/>
            <a:ext cx="1193074" cy="1424200"/>
          </a:xfrm>
          <a:prstGeom prst="rect">
            <a:avLst/>
          </a:prstGeom>
        </p:spPr>
      </p:pic>
    </p:spTree>
    <p:extLst>
      <p:ext uri="{BB962C8B-B14F-4D97-AF65-F5344CB8AC3E}">
        <p14:creationId xmlns:p14="http://schemas.microsoft.com/office/powerpoint/2010/main" val="23914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DE82-4503-4123-9C46-27479733F79E}"/>
              </a:ext>
            </a:extLst>
          </p:cNvPr>
          <p:cNvSpPr>
            <a:spLocks noGrp="1"/>
          </p:cNvSpPr>
          <p:nvPr>
            <p:ph type="title"/>
          </p:nvPr>
        </p:nvSpPr>
        <p:spPr>
          <a:xfrm>
            <a:off x="346588" y="121271"/>
            <a:ext cx="6190061" cy="810546"/>
          </a:xfrm>
        </p:spPr>
        <p:txBody>
          <a:bodyPr>
            <a:normAutofit/>
          </a:bodyPr>
          <a:lstStyle/>
          <a:p>
            <a:r>
              <a:rPr lang="en-TT" sz="3600" b="1" dirty="0">
                <a:solidFill>
                  <a:schemeClr val="accent5">
                    <a:lumMod val="50000"/>
                  </a:schemeClr>
                </a:solidFill>
                <a:latin typeface="Gill Sans Nova Cond" panose="020B0606020104020203" pitchFamily="34" charset="0"/>
              </a:rPr>
              <a:t>Issues addressed by the project</a:t>
            </a:r>
          </a:p>
        </p:txBody>
      </p:sp>
      <p:sp>
        <p:nvSpPr>
          <p:cNvPr id="3" name="Content Placeholder 2">
            <a:extLst>
              <a:ext uri="{FF2B5EF4-FFF2-40B4-BE49-F238E27FC236}">
                <a16:creationId xmlns:a16="http://schemas.microsoft.com/office/drawing/2014/main" id="{069FAABB-D450-4A00-AC89-23281DF9A124}"/>
              </a:ext>
            </a:extLst>
          </p:cNvPr>
          <p:cNvSpPr>
            <a:spLocks noGrp="1"/>
          </p:cNvSpPr>
          <p:nvPr>
            <p:ph idx="1"/>
          </p:nvPr>
        </p:nvSpPr>
        <p:spPr>
          <a:xfrm>
            <a:off x="346588" y="931817"/>
            <a:ext cx="8035412" cy="5624875"/>
          </a:xfrm>
        </p:spPr>
        <p:txBody>
          <a:bodyPr>
            <a:noAutofit/>
          </a:bodyPr>
          <a:lstStyle/>
          <a:p>
            <a:pPr>
              <a:lnSpc>
                <a:spcPct val="100000"/>
              </a:lnSpc>
            </a:pPr>
            <a:r>
              <a:rPr lang="en-US" sz="2000" dirty="0">
                <a:solidFill>
                  <a:schemeClr val="tx1"/>
                </a:solidFill>
              </a:rPr>
              <a:t>Although production </a:t>
            </a:r>
            <a:r>
              <a:rPr lang="en-US" sz="2000" dirty="0"/>
              <a:t>by the </a:t>
            </a:r>
            <a:r>
              <a:rPr lang="en-US" sz="2000" dirty="0" err="1"/>
              <a:t>Liamuiga</a:t>
            </a:r>
            <a:r>
              <a:rPr lang="en-US" sz="2000" dirty="0"/>
              <a:t> Seamoss Group was </a:t>
            </a:r>
            <a:r>
              <a:rPr lang="en-US" sz="2000" dirty="0">
                <a:solidFill>
                  <a:schemeClr val="tx1"/>
                </a:solidFill>
              </a:rPr>
              <a:t>done regularly, it was done on a small scale and was based on the availability of the </a:t>
            </a:r>
            <a:r>
              <a:rPr lang="en-US" sz="2000" dirty="0" err="1">
                <a:solidFill>
                  <a:schemeClr val="tx1"/>
                </a:solidFill>
              </a:rPr>
              <a:t>Agro</a:t>
            </a:r>
            <a:r>
              <a:rPr lang="en-US" sz="2000" dirty="0">
                <a:solidFill>
                  <a:schemeClr val="tx1"/>
                </a:solidFill>
              </a:rPr>
              <a:t>-processing building for use after working hours. In addition, the equipment used for production and labeling was the property of the </a:t>
            </a:r>
            <a:r>
              <a:rPr lang="en-US" sz="2000" dirty="0" err="1">
                <a:solidFill>
                  <a:schemeClr val="tx1"/>
                </a:solidFill>
              </a:rPr>
              <a:t>Agro</a:t>
            </a:r>
            <a:r>
              <a:rPr lang="en-US" sz="2000" dirty="0">
                <a:solidFill>
                  <a:schemeClr val="tx1"/>
                </a:solidFill>
              </a:rPr>
              <a:t>-processing Unit.</a:t>
            </a:r>
          </a:p>
          <a:p>
            <a:pPr>
              <a:lnSpc>
                <a:spcPct val="100000"/>
              </a:lnSpc>
            </a:pPr>
            <a:r>
              <a:rPr lang="en-US" sz="2000" dirty="0">
                <a:solidFill>
                  <a:schemeClr val="tx1"/>
                </a:solidFill>
              </a:rPr>
              <a:t>In order to meet the demand for seamoss drinks locally, the group needed to expand its level of operations, reduce the reliance on the </a:t>
            </a:r>
            <a:r>
              <a:rPr lang="en-US" sz="2000" dirty="0" err="1">
                <a:solidFill>
                  <a:schemeClr val="tx1"/>
                </a:solidFill>
              </a:rPr>
              <a:t>Agro</a:t>
            </a:r>
            <a:r>
              <a:rPr lang="en-US" sz="2000" dirty="0">
                <a:solidFill>
                  <a:schemeClr val="tx1"/>
                </a:solidFill>
              </a:rPr>
              <a:t>-processing Unit, and improve quality assurance as a number of local businesses (supermarkets, village pharmacies and shops) expressed an interest in becoming outlets for </a:t>
            </a:r>
            <a:r>
              <a:rPr lang="en-US" sz="2000" dirty="0" err="1">
                <a:solidFill>
                  <a:schemeClr val="tx1"/>
                </a:solidFill>
              </a:rPr>
              <a:t>Liamuiga</a:t>
            </a:r>
            <a:r>
              <a:rPr lang="en-US" sz="2000" dirty="0">
                <a:solidFill>
                  <a:schemeClr val="tx1"/>
                </a:solidFill>
              </a:rPr>
              <a:t> Seamoss drink products. Capacity building was required so that the group could effectively operate the business at a higher level.</a:t>
            </a:r>
          </a:p>
          <a:p>
            <a:pPr>
              <a:lnSpc>
                <a:spcPct val="100000"/>
              </a:lnSpc>
            </a:pPr>
            <a:r>
              <a:rPr lang="en-US" sz="2000" dirty="0">
                <a:solidFill>
                  <a:schemeClr val="tx1"/>
                </a:solidFill>
              </a:rPr>
              <a:t>Awareness of the nutritional properties and potential health benefits of seamoss and the work of the Liamuiga Seamoss Group had been promoted at local fairs. However, the Group wished to increase their visibility in local markets and expand their customer base. There was also the possibility of marketing products outside of domestic markets</a:t>
            </a:r>
            <a:r>
              <a:rPr lang="en-US" sz="2000" dirty="0"/>
              <a:t>.</a:t>
            </a:r>
            <a:endParaRPr lang="en-US" sz="2000" dirty="0">
              <a:solidFill>
                <a:schemeClr val="tx1"/>
              </a:solidFill>
            </a:endParaRPr>
          </a:p>
        </p:txBody>
      </p:sp>
      <p:pic>
        <p:nvPicPr>
          <p:cNvPr id="5" name="Picture 4" descr="A close up of a sign&#10;&#10;Description automatically generated">
            <a:extLst>
              <a:ext uri="{FF2B5EF4-FFF2-40B4-BE49-F238E27FC236}">
                <a16:creationId xmlns:a16="http://schemas.microsoft.com/office/drawing/2014/main" id="{5D6A9CD5-2DD9-4ECF-99AD-D778E45A4FE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pic>
        <p:nvPicPr>
          <p:cNvPr id="7" name="Picture 6" descr="A person standing next to a body of water&#10;&#10;Description automatically generated">
            <a:extLst>
              <a:ext uri="{FF2B5EF4-FFF2-40B4-BE49-F238E27FC236}">
                <a16:creationId xmlns:a16="http://schemas.microsoft.com/office/drawing/2014/main" id="{4A4786B7-81B2-405B-AA2B-419B61B4B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829" y="1703869"/>
            <a:ext cx="3069912" cy="3588327"/>
          </a:xfrm>
          <a:prstGeom prst="rect">
            <a:avLst/>
          </a:prstGeom>
        </p:spPr>
      </p:pic>
      <p:sp>
        <p:nvSpPr>
          <p:cNvPr id="8" name="TextBox 7">
            <a:extLst>
              <a:ext uri="{FF2B5EF4-FFF2-40B4-BE49-F238E27FC236}">
                <a16:creationId xmlns:a16="http://schemas.microsoft.com/office/drawing/2014/main" id="{AF508D6D-618E-44F4-A059-2C47F14D789D}"/>
              </a:ext>
            </a:extLst>
          </p:cNvPr>
          <p:cNvSpPr txBox="1"/>
          <p:nvPr/>
        </p:nvSpPr>
        <p:spPr>
          <a:xfrm>
            <a:off x="8567664" y="5344276"/>
            <a:ext cx="3069912" cy="461665"/>
          </a:xfrm>
          <a:prstGeom prst="rect">
            <a:avLst/>
          </a:prstGeom>
          <a:noFill/>
        </p:spPr>
        <p:txBody>
          <a:bodyPr wrap="square" rtlCol="0">
            <a:spAutoFit/>
          </a:bodyPr>
          <a:lstStyle/>
          <a:p>
            <a:pPr algn="ctr"/>
            <a:r>
              <a:rPr lang="en-TT" sz="1200" dirty="0"/>
              <a:t>Image: Liamuiga Seamoss Group member harvesting Seamoss from their </a:t>
            </a:r>
            <a:r>
              <a:rPr lang="en-TT" sz="1200" dirty="0" err="1"/>
              <a:t>seamoss</a:t>
            </a:r>
            <a:r>
              <a:rPr lang="en-TT" sz="1200" dirty="0"/>
              <a:t> farm</a:t>
            </a:r>
          </a:p>
        </p:txBody>
      </p:sp>
      <p:sp>
        <p:nvSpPr>
          <p:cNvPr id="9" name="TextBox 8">
            <a:extLst>
              <a:ext uri="{FF2B5EF4-FFF2-40B4-BE49-F238E27FC236}">
                <a16:creationId xmlns:a16="http://schemas.microsoft.com/office/drawing/2014/main" id="{14E83BFD-EB04-46E2-844D-71800F10ABB3}"/>
              </a:ext>
            </a:extLst>
          </p:cNvPr>
          <p:cNvSpPr txBox="1"/>
          <p:nvPr/>
        </p:nvSpPr>
        <p:spPr>
          <a:xfrm>
            <a:off x="10102620" y="5292196"/>
            <a:ext cx="1644073" cy="246221"/>
          </a:xfrm>
          <a:prstGeom prst="rect">
            <a:avLst/>
          </a:prstGeom>
          <a:noFill/>
        </p:spPr>
        <p:txBody>
          <a:bodyPr wrap="square" rtlCol="0">
            <a:spAutoFit/>
          </a:bodyPr>
          <a:lstStyle/>
          <a:p>
            <a:r>
              <a:rPr lang="en-TT" sz="1000" dirty="0">
                <a:solidFill>
                  <a:schemeClr val="bg1"/>
                </a:solidFill>
              </a:rPr>
              <a:t>Photo credit: </a:t>
            </a:r>
            <a:r>
              <a:rPr lang="en-US" sz="1000" dirty="0">
                <a:solidFill>
                  <a:schemeClr val="bg1"/>
                </a:solidFill>
              </a:rPr>
              <a:t>FAO/</a:t>
            </a:r>
            <a:r>
              <a:rPr lang="en-TT" sz="1000" dirty="0">
                <a:solidFill>
                  <a:schemeClr val="bg1"/>
                </a:solidFill>
              </a:rPr>
              <a:t>/Stankus</a:t>
            </a:r>
          </a:p>
        </p:txBody>
      </p:sp>
      <p:sp>
        <p:nvSpPr>
          <p:cNvPr id="10" name="TextBox 9">
            <a:extLst>
              <a:ext uri="{FF2B5EF4-FFF2-40B4-BE49-F238E27FC236}">
                <a16:creationId xmlns:a16="http://schemas.microsoft.com/office/drawing/2014/main" id="{105347DF-D9A8-4B0E-90A9-29847A199ED4}"/>
              </a:ext>
            </a:extLst>
          </p:cNvPr>
          <p:cNvSpPr txBox="1"/>
          <p:nvPr/>
        </p:nvSpPr>
        <p:spPr>
          <a:xfrm>
            <a:off x="9296400" y="4892086"/>
            <a:ext cx="2341176" cy="400110"/>
          </a:xfrm>
          <a:prstGeom prst="rect">
            <a:avLst/>
          </a:prstGeom>
          <a:solidFill>
            <a:schemeClr val="bg1">
              <a:lumMod val="50000"/>
              <a:alpha val="50000"/>
            </a:schemeClr>
          </a:solidFill>
        </p:spPr>
        <p:txBody>
          <a:bodyPr wrap="square" rtlCol="0">
            <a:spAutoFit/>
          </a:bodyPr>
          <a:lstStyle/>
          <a:p>
            <a:r>
              <a:rPr lang="en-TT" sz="1000" b="1" dirty="0">
                <a:solidFill>
                  <a:schemeClr val="bg1"/>
                </a:solidFill>
              </a:rPr>
              <a:t>Photo credit: </a:t>
            </a:r>
            <a:r>
              <a:rPr lang="en-US" sz="1000" b="1" dirty="0">
                <a:solidFill>
                  <a:schemeClr val="bg1"/>
                </a:solidFill>
              </a:rPr>
              <a:t>United Nations Food and Agriculture Organization (FAO)/</a:t>
            </a:r>
            <a:r>
              <a:rPr lang="en-TT" sz="1000" b="1" dirty="0">
                <a:solidFill>
                  <a:schemeClr val="bg1"/>
                </a:solidFill>
              </a:rPr>
              <a:t>/Stankus</a:t>
            </a:r>
          </a:p>
        </p:txBody>
      </p:sp>
    </p:spTree>
    <p:extLst>
      <p:ext uri="{BB962C8B-B14F-4D97-AF65-F5344CB8AC3E}">
        <p14:creationId xmlns:p14="http://schemas.microsoft.com/office/powerpoint/2010/main" val="2152828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4A3EE-BD5B-4B19-B38E-61B4D3381836}"/>
              </a:ext>
            </a:extLst>
          </p:cNvPr>
          <p:cNvSpPr>
            <a:spLocks noGrp="1"/>
          </p:cNvSpPr>
          <p:nvPr>
            <p:ph type="title"/>
          </p:nvPr>
        </p:nvSpPr>
        <p:spPr>
          <a:xfrm>
            <a:off x="820450" y="385690"/>
            <a:ext cx="3384329" cy="646331"/>
          </a:xfrm>
        </p:spPr>
        <p:txBody>
          <a:bodyPr anchor="ctr">
            <a:normAutofit/>
          </a:bodyPr>
          <a:lstStyle/>
          <a:p>
            <a:r>
              <a:rPr lang="en-TT" sz="3600" b="1" dirty="0">
                <a:solidFill>
                  <a:schemeClr val="accent5">
                    <a:lumMod val="50000"/>
                  </a:schemeClr>
                </a:solidFill>
                <a:latin typeface="Gill Sans Nova Cond" panose="020B0606020104020203" pitchFamily="34" charset="0"/>
              </a:rPr>
              <a:t>Project goal</a:t>
            </a:r>
          </a:p>
        </p:txBody>
      </p:sp>
      <p:graphicFrame>
        <p:nvGraphicFramePr>
          <p:cNvPr id="15" name="Content Placeholder 2">
            <a:extLst>
              <a:ext uri="{FF2B5EF4-FFF2-40B4-BE49-F238E27FC236}">
                <a16:creationId xmlns:a16="http://schemas.microsoft.com/office/drawing/2014/main" id="{8FC725F8-313C-41B1-B626-C1ADF3FF500A}"/>
              </a:ext>
            </a:extLst>
          </p:cNvPr>
          <p:cNvGraphicFramePr>
            <a:graphicFrameLocks noGrp="1"/>
          </p:cNvGraphicFramePr>
          <p:nvPr>
            <p:ph idx="1"/>
            <p:extLst>
              <p:ext uri="{D42A27DB-BD31-4B8C-83A1-F6EECF244321}">
                <p14:modId xmlns:p14="http://schemas.microsoft.com/office/powerpoint/2010/main" val="736569578"/>
              </p:ext>
            </p:extLst>
          </p:nvPr>
        </p:nvGraphicFramePr>
        <p:xfrm>
          <a:off x="4910034" y="1178170"/>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Upward trend">
            <a:extLst>
              <a:ext uri="{FF2B5EF4-FFF2-40B4-BE49-F238E27FC236}">
                <a16:creationId xmlns:a16="http://schemas.microsoft.com/office/drawing/2014/main" id="{89C3FC0A-5002-4E70-9190-2EF1CFEE603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81722" y="5767215"/>
            <a:ext cx="735337" cy="735337"/>
          </a:xfrm>
          <a:prstGeom prst="rect">
            <a:avLst/>
          </a:prstGeom>
        </p:spPr>
      </p:pic>
      <p:pic>
        <p:nvPicPr>
          <p:cNvPr id="10" name="Graphic 9" descr="Body builder">
            <a:extLst>
              <a:ext uri="{FF2B5EF4-FFF2-40B4-BE49-F238E27FC236}">
                <a16:creationId xmlns:a16="http://schemas.microsoft.com/office/drawing/2014/main" id="{B53AB2B8-49A2-4C58-AC5C-FBE4292E06D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108247" y="3545241"/>
            <a:ext cx="735337" cy="735337"/>
          </a:xfrm>
          <a:prstGeom prst="rect">
            <a:avLst/>
          </a:prstGeom>
        </p:spPr>
      </p:pic>
      <p:pic>
        <p:nvPicPr>
          <p:cNvPr id="18" name="Graphic 17" descr="Hammer">
            <a:extLst>
              <a:ext uri="{FF2B5EF4-FFF2-40B4-BE49-F238E27FC236}">
                <a16:creationId xmlns:a16="http://schemas.microsoft.com/office/drawing/2014/main" id="{74758B0E-6F9C-4756-8AA4-D135FE08006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181722" y="4672284"/>
            <a:ext cx="648854" cy="648854"/>
          </a:xfrm>
          <a:prstGeom prst="rect">
            <a:avLst/>
          </a:prstGeom>
        </p:spPr>
      </p:pic>
      <p:pic>
        <p:nvPicPr>
          <p:cNvPr id="23" name="Graphic 22" descr="Network diagram">
            <a:extLst>
              <a:ext uri="{FF2B5EF4-FFF2-40B4-BE49-F238E27FC236}">
                <a16:creationId xmlns:a16="http://schemas.microsoft.com/office/drawing/2014/main" id="{FE25129F-D53E-4F7C-B242-F0C9401E7F2A}"/>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rot="16200000">
            <a:off x="5030463" y="1178170"/>
            <a:ext cx="799992" cy="799992"/>
          </a:xfrm>
          <a:prstGeom prst="rect">
            <a:avLst/>
          </a:prstGeom>
        </p:spPr>
      </p:pic>
      <p:pic>
        <p:nvPicPr>
          <p:cNvPr id="26" name="Graphic 25" descr="Scientist">
            <a:extLst>
              <a:ext uri="{FF2B5EF4-FFF2-40B4-BE49-F238E27FC236}">
                <a16:creationId xmlns:a16="http://schemas.microsoft.com/office/drawing/2014/main" id="{A5E134E3-A871-406B-9D40-52B26C2633E3}"/>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5140561" y="2338550"/>
            <a:ext cx="752761" cy="752761"/>
          </a:xfrm>
          <a:prstGeom prst="rect">
            <a:avLst/>
          </a:prstGeom>
        </p:spPr>
      </p:pic>
      <p:sp>
        <p:nvSpPr>
          <p:cNvPr id="27" name="TextBox 26">
            <a:extLst>
              <a:ext uri="{FF2B5EF4-FFF2-40B4-BE49-F238E27FC236}">
                <a16:creationId xmlns:a16="http://schemas.microsoft.com/office/drawing/2014/main" id="{989C2B8F-1B26-4D87-A1EF-F7C3FE98EA84}"/>
              </a:ext>
            </a:extLst>
          </p:cNvPr>
          <p:cNvSpPr txBox="1"/>
          <p:nvPr/>
        </p:nvSpPr>
        <p:spPr>
          <a:xfrm>
            <a:off x="598533" y="1251114"/>
            <a:ext cx="3828162" cy="5201424"/>
          </a:xfrm>
          <a:prstGeom prst="rect">
            <a:avLst/>
          </a:prstGeom>
          <a:noFill/>
        </p:spPr>
        <p:txBody>
          <a:bodyPr wrap="square" rtlCol="0">
            <a:spAutoFit/>
          </a:bodyPr>
          <a:lstStyle/>
          <a:p>
            <a:r>
              <a:rPr lang="en-US" sz="2400" dirty="0"/>
              <a:t>The goal of the </a:t>
            </a:r>
            <a:r>
              <a:rPr lang="en-US" sz="2400" b="1" i="1" dirty="0"/>
              <a:t>Enhancing and promoting the sea moss industry within St. Kitts and Nevis to promote social empowerment and food and nutrition security </a:t>
            </a:r>
            <a:r>
              <a:rPr lang="en-US" sz="2400" dirty="0"/>
              <a:t>project was to increase the capacity of the Liamuiga Seamoss Group to successfully manage a small and micro enterprise while meeting the increasing demand for seamoss products. 	</a:t>
            </a:r>
          </a:p>
          <a:p>
            <a:endParaRPr lang="en-TT" sz="2000" dirty="0"/>
          </a:p>
        </p:txBody>
      </p:sp>
      <p:sp>
        <p:nvSpPr>
          <p:cNvPr id="28" name="TextBox 27">
            <a:extLst>
              <a:ext uri="{FF2B5EF4-FFF2-40B4-BE49-F238E27FC236}">
                <a16:creationId xmlns:a16="http://schemas.microsoft.com/office/drawing/2014/main" id="{1FE0B9CE-AA4D-49EA-88BF-CD0E1903D357}"/>
              </a:ext>
            </a:extLst>
          </p:cNvPr>
          <p:cNvSpPr txBox="1"/>
          <p:nvPr/>
        </p:nvSpPr>
        <p:spPr>
          <a:xfrm>
            <a:off x="4910034" y="402389"/>
            <a:ext cx="5971597" cy="646331"/>
          </a:xfrm>
          <a:prstGeom prst="rect">
            <a:avLst/>
          </a:prstGeom>
          <a:noFill/>
        </p:spPr>
        <p:txBody>
          <a:bodyPr wrap="square" rtlCol="0">
            <a:spAutoFit/>
          </a:bodyPr>
          <a:lstStyle/>
          <a:p>
            <a:r>
              <a:rPr lang="en-TT" sz="3600" b="1" dirty="0">
                <a:solidFill>
                  <a:schemeClr val="accent5">
                    <a:lumMod val="50000"/>
                  </a:schemeClr>
                </a:solidFill>
                <a:latin typeface="Gill Sans Nova Cond" panose="020B0606020104020203" pitchFamily="34" charset="0"/>
              </a:rPr>
              <a:t>Project objectives</a:t>
            </a:r>
          </a:p>
        </p:txBody>
      </p:sp>
      <p:pic>
        <p:nvPicPr>
          <p:cNvPr id="11" name="Picture 10" descr="A close up of a sign&#10;&#10;Description automatically generated">
            <a:extLst>
              <a:ext uri="{FF2B5EF4-FFF2-40B4-BE49-F238E27FC236}">
                <a16:creationId xmlns:a16="http://schemas.microsoft.com/office/drawing/2014/main" id="{3EC95AF7-FE5E-4C38-B6B6-7747E2E12AA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Tree>
    <p:extLst>
      <p:ext uri="{BB962C8B-B14F-4D97-AF65-F5344CB8AC3E}">
        <p14:creationId xmlns:p14="http://schemas.microsoft.com/office/powerpoint/2010/main" val="140449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78DCF-6B1C-4CCA-AC91-C8E221055A99}"/>
              </a:ext>
            </a:extLst>
          </p:cNvPr>
          <p:cNvSpPr>
            <a:spLocks noGrp="1"/>
          </p:cNvSpPr>
          <p:nvPr>
            <p:ph type="title"/>
          </p:nvPr>
        </p:nvSpPr>
        <p:spPr>
          <a:xfrm>
            <a:off x="769418" y="292865"/>
            <a:ext cx="10178322" cy="662698"/>
          </a:xfrm>
        </p:spPr>
        <p:txBody>
          <a:bodyPr>
            <a:normAutofit/>
          </a:bodyPr>
          <a:lstStyle/>
          <a:p>
            <a:r>
              <a:rPr lang="en-TT" sz="3600" b="1" dirty="0">
                <a:solidFill>
                  <a:schemeClr val="accent5">
                    <a:lumMod val="50000"/>
                  </a:schemeClr>
                </a:solidFill>
                <a:latin typeface="Gill Sans Nova Cond" panose="020B0606020104020203" pitchFamily="34" charset="0"/>
              </a:rPr>
              <a:t>Result 1: Six new seamoss plots established</a:t>
            </a:r>
          </a:p>
        </p:txBody>
      </p:sp>
      <p:sp>
        <p:nvSpPr>
          <p:cNvPr id="3" name="Content Placeholder 2">
            <a:extLst>
              <a:ext uri="{FF2B5EF4-FFF2-40B4-BE49-F238E27FC236}">
                <a16:creationId xmlns:a16="http://schemas.microsoft.com/office/drawing/2014/main" id="{1968CA11-092B-4A55-A9D7-9B50E7D21C6B}"/>
              </a:ext>
            </a:extLst>
          </p:cNvPr>
          <p:cNvSpPr>
            <a:spLocks noGrp="1"/>
          </p:cNvSpPr>
          <p:nvPr>
            <p:ph idx="1"/>
          </p:nvPr>
        </p:nvSpPr>
        <p:spPr>
          <a:xfrm>
            <a:off x="730196" y="1311830"/>
            <a:ext cx="5259114" cy="1086827"/>
          </a:xfrm>
          <a:solidFill>
            <a:schemeClr val="accent1">
              <a:lumMod val="20000"/>
              <a:lumOff val="80000"/>
            </a:schemeClr>
          </a:solidFill>
        </p:spPr>
        <p:txBody>
          <a:bodyPr>
            <a:noAutofit/>
          </a:bodyPr>
          <a:lstStyle/>
          <a:p>
            <a:pPr marL="0" indent="0">
              <a:buNone/>
            </a:pPr>
            <a:r>
              <a:rPr lang="en-TT" sz="2200" dirty="0"/>
              <a:t>The Liamuiga Seamoss Group collaborated with the Department of Marine Resources to establish 6 new seamoss plots.  </a:t>
            </a:r>
          </a:p>
        </p:txBody>
      </p:sp>
      <p:sp>
        <p:nvSpPr>
          <p:cNvPr id="4" name="TextBox 3">
            <a:extLst>
              <a:ext uri="{FF2B5EF4-FFF2-40B4-BE49-F238E27FC236}">
                <a16:creationId xmlns:a16="http://schemas.microsoft.com/office/drawing/2014/main" id="{4BCB1E79-9219-4621-824F-5CA17E3F0189}"/>
              </a:ext>
            </a:extLst>
          </p:cNvPr>
          <p:cNvSpPr txBox="1"/>
          <p:nvPr/>
        </p:nvSpPr>
        <p:spPr>
          <a:xfrm>
            <a:off x="730196" y="2569178"/>
            <a:ext cx="5259114" cy="1477328"/>
          </a:xfrm>
          <a:prstGeom prst="rect">
            <a:avLst/>
          </a:prstGeom>
          <a:noFill/>
        </p:spPr>
        <p:txBody>
          <a:bodyPr wrap="square" rtlCol="0">
            <a:spAutoFit/>
          </a:bodyPr>
          <a:lstStyle/>
          <a:p>
            <a:r>
              <a:rPr lang="en-TT" b="1" dirty="0"/>
              <a:t>Activities implemented:</a:t>
            </a:r>
          </a:p>
          <a:p>
            <a:pPr marL="285750" indent="-285750">
              <a:buFont typeface="Arial" panose="020B0604020202020204" pitchFamily="34" charset="0"/>
              <a:buChar char="•"/>
            </a:pPr>
            <a:r>
              <a:rPr lang="en-TT" dirty="0"/>
              <a:t>Procured materials to develop 6 new </a:t>
            </a:r>
            <a:r>
              <a:rPr lang="en-TT" dirty="0" err="1"/>
              <a:t>seamoss</a:t>
            </a:r>
            <a:r>
              <a:rPr lang="en-TT" dirty="0"/>
              <a:t> plots</a:t>
            </a:r>
          </a:p>
          <a:p>
            <a:pPr marL="285750" indent="-285750">
              <a:buFont typeface="Arial" panose="020B0604020202020204" pitchFamily="34" charset="0"/>
              <a:buChar char="•"/>
            </a:pPr>
            <a:r>
              <a:rPr lang="en-TT" dirty="0"/>
              <a:t>Worked with the Department of Marine Resources to set up 6 new plots </a:t>
            </a:r>
          </a:p>
          <a:p>
            <a:endParaRPr lang="en-TT" dirty="0"/>
          </a:p>
        </p:txBody>
      </p:sp>
      <p:sp>
        <p:nvSpPr>
          <p:cNvPr id="5" name="TextBox 4">
            <a:extLst>
              <a:ext uri="{FF2B5EF4-FFF2-40B4-BE49-F238E27FC236}">
                <a16:creationId xmlns:a16="http://schemas.microsoft.com/office/drawing/2014/main" id="{854ABA38-8F14-47D4-BC91-29CE13BA773E}"/>
              </a:ext>
            </a:extLst>
          </p:cNvPr>
          <p:cNvSpPr txBox="1"/>
          <p:nvPr/>
        </p:nvSpPr>
        <p:spPr>
          <a:xfrm>
            <a:off x="769418" y="3989428"/>
            <a:ext cx="5219892" cy="1200329"/>
          </a:xfrm>
          <a:prstGeom prst="rect">
            <a:avLst/>
          </a:prstGeom>
          <a:solidFill>
            <a:schemeClr val="accent1">
              <a:lumMod val="20000"/>
              <a:lumOff val="80000"/>
            </a:schemeClr>
          </a:solidFill>
        </p:spPr>
        <p:txBody>
          <a:bodyPr wrap="square" rtlCol="0">
            <a:spAutoFit/>
          </a:bodyPr>
          <a:lstStyle/>
          <a:p>
            <a:r>
              <a:rPr lang="en-TT" b="1" dirty="0"/>
              <a:t>Key results:</a:t>
            </a:r>
          </a:p>
          <a:p>
            <a:pPr marL="285750" indent="-285750">
              <a:buFont typeface="Arial" panose="020B0604020202020204" pitchFamily="34" charset="0"/>
              <a:buChar char="•"/>
            </a:pPr>
            <a:r>
              <a:rPr lang="en-TT" dirty="0"/>
              <a:t>6 new </a:t>
            </a:r>
            <a:r>
              <a:rPr lang="en-TT" dirty="0" err="1"/>
              <a:t>seamoss</a:t>
            </a:r>
            <a:r>
              <a:rPr lang="en-TT" dirty="0"/>
              <a:t> plots</a:t>
            </a:r>
          </a:p>
          <a:p>
            <a:pPr marL="285750" indent="-285750">
              <a:buFont typeface="Arial" panose="020B0604020202020204" pitchFamily="34" charset="0"/>
              <a:buChar char="•"/>
            </a:pPr>
            <a:r>
              <a:rPr lang="en-TT" dirty="0"/>
              <a:t>Capacity of the Group built in </a:t>
            </a:r>
            <a:r>
              <a:rPr lang="en-TT" dirty="0" err="1"/>
              <a:t>seamoss</a:t>
            </a:r>
            <a:r>
              <a:rPr lang="en-TT" dirty="0"/>
              <a:t> cultivation</a:t>
            </a:r>
          </a:p>
          <a:p>
            <a:endParaRPr lang="en-TT" dirty="0"/>
          </a:p>
        </p:txBody>
      </p:sp>
      <p:grpSp>
        <p:nvGrpSpPr>
          <p:cNvPr id="6" name="Group 5">
            <a:extLst>
              <a:ext uri="{FF2B5EF4-FFF2-40B4-BE49-F238E27FC236}">
                <a16:creationId xmlns:a16="http://schemas.microsoft.com/office/drawing/2014/main" id="{61FA5D9E-E165-4B6C-8DC6-0550EB957DB9}"/>
              </a:ext>
            </a:extLst>
          </p:cNvPr>
          <p:cNvGrpSpPr/>
          <p:nvPr/>
        </p:nvGrpSpPr>
        <p:grpSpPr>
          <a:xfrm>
            <a:off x="6488393" y="1309419"/>
            <a:ext cx="4462702" cy="4924367"/>
            <a:chOff x="6488393" y="1309419"/>
            <a:chExt cx="4462702" cy="4924367"/>
          </a:xfrm>
        </p:grpSpPr>
        <p:sp>
          <p:nvSpPr>
            <p:cNvPr id="15" name="TextBox 14">
              <a:extLst>
                <a:ext uri="{FF2B5EF4-FFF2-40B4-BE49-F238E27FC236}">
                  <a16:creationId xmlns:a16="http://schemas.microsoft.com/office/drawing/2014/main" id="{0EDD27D7-FA0E-4256-9F24-501EC47A5FDF}"/>
                </a:ext>
              </a:extLst>
            </p:cNvPr>
            <p:cNvSpPr txBox="1"/>
            <p:nvPr/>
          </p:nvSpPr>
          <p:spPr>
            <a:xfrm>
              <a:off x="6582409" y="5772121"/>
              <a:ext cx="4274670" cy="461665"/>
            </a:xfrm>
            <a:prstGeom prst="rect">
              <a:avLst/>
            </a:prstGeom>
            <a:noFill/>
          </p:spPr>
          <p:txBody>
            <a:bodyPr wrap="square" rtlCol="0">
              <a:spAutoFit/>
            </a:bodyPr>
            <a:lstStyle/>
            <a:p>
              <a:pPr algn="ctr"/>
              <a:r>
                <a:rPr lang="en-TT" sz="1200" dirty="0"/>
                <a:t>Image: Liamuiga Seamoss Group member harvesting Seamoss from their </a:t>
              </a:r>
              <a:r>
                <a:rPr lang="en-TT" sz="1200" dirty="0" err="1"/>
                <a:t>seamoss</a:t>
              </a:r>
              <a:r>
                <a:rPr lang="en-TT" sz="1200" dirty="0"/>
                <a:t> farm</a:t>
              </a:r>
            </a:p>
          </p:txBody>
        </p:sp>
        <p:pic>
          <p:nvPicPr>
            <p:cNvPr id="12" name="Picture 11" descr="A person standing next to a body of water&#10;&#10;Description automatically generated">
              <a:extLst>
                <a:ext uri="{FF2B5EF4-FFF2-40B4-BE49-F238E27FC236}">
                  <a16:creationId xmlns:a16="http://schemas.microsoft.com/office/drawing/2014/main" id="{B4E3320D-22C5-43EB-9F7E-438B49A056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88393" y="1309419"/>
              <a:ext cx="4462702" cy="4462702"/>
            </a:xfrm>
            <a:prstGeom prst="rect">
              <a:avLst/>
            </a:prstGeom>
          </p:spPr>
        </p:pic>
        <p:sp>
          <p:nvSpPr>
            <p:cNvPr id="16" name="TextBox 15">
              <a:extLst>
                <a:ext uri="{FF2B5EF4-FFF2-40B4-BE49-F238E27FC236}">
                  <a16:creationId xmlns:a16="http://schemas.microsoft.com/office/drawing/2014/main" id="{8A1669F9-65C7-4E1A-B51B-C88C22F3C3D7}"/>
                </a:ext>
              </a:extLst>
            </p:cNvPr>
            <p:cNvSpPr txBox="1"/>
            <p:nvPr/>
          </p:nvSpPr>
          <p:spPr>
            <a:xfrm>
              <a:off x="8300540" y="5495122"/>
              <a:ext cx="2647200" cy="276999"/>
            </a:xfrm>
            <a:prstGeom prst="rect">
              <a:avLst/>
            </a:prstGeom>
            <a:solidFill>
              <a:schemeClr val="bg1">
                <a:lumMod val="65000"/>
                <a:alpha val="50000"/>
              </a:schemeClr>
            </a:solidFill>
          </p:spPr>
          <p:txBody>
            <a:bodyPr wrap="none" rtlCol="0">
              <a:spAutoFit/>
            </a:bodyPr>
            <a:lstStyle/>
            <a:p>
              <a:r>
                <a:rPr lang="en-TT" sz="1200" b="1" dirty="0">
                  <a:solidFill>
                    <a:schemeClr val="bg1"/>
                  </a:solidFill>
                </a:rPr>
                <a:t>Photo credit: </a:t>
              </a:r>
              <a:r>
                <a:rPr lang="en-US" sz="1200" b="1" dirty="0">
                  <a:solidFill>
                    <a:schemeClr val="bg1"/>
                  </a:solidFill>
                </a:rPr>
                <a:t>Liamuiga Seamoss Group</a:t>
              </a:r>
              <a:endParaRPr lang="en-TT" sz="1200" b="1" dirty="0">
                <a:solidFill>
                  <a:schemeClr val="bg1"/>
                </a:solidFill>
              </a:endParaRPr>
            </a:p>
          </p:txBody>
        </p:sp>
      </p:grpSp>
      <p:pic>
        <p:nvPicPr>
          <p:cNvPr id="9" name="Picture 8" descr="A close up of a sign&#10;&#10;Description automatically generated">
            <a:extLst>
              <a:ext uri="{FF2B5EF4-FFF2-40B4-BE49-F238E27FC236}">
                <a16:creationId xmlns:a16="http://schemas.microsoft.com/office/drawing/2014/main" id="{856999EF-5465-4B5D-ABC8-0B73D60C58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Tree>
    <p:extLst>
      <p:ext uri="{BB962C8B-B14F-4D97-AF65-F5344CB8AC3E}">
        <p14:creationId xmlns:p14="http://schemas.microsoft.com/office/powerpoint/2010/main" val="341282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8825-52A3-403D-81E2-4672F0966CC3}"/>
              </a:ext>
            </a:extLst>
          </p:cNvPr>
          <p:cNvSpPr>
            <a:spLocks noGrp="1"/>
          </p:cNvSpPr>
          <p:nvPr>
            <p:ph type="title"/>
          </p:nvPr>
        </p:nvSpPr>
        <p:spPr>
          <a:xfrm>
            <a:off x="314960" y="254461"/>
            <a:ext cx="10178322" cy="596023"/>
          </a:xfrm>
        </p:spPr>
        <p:txBody>
          <a:bodyPr>
            <a:normAutofit/>
          </a:bodyPr>
          <a:lstStyle/>
          <a:p>
            <a:r>
              <a:rPr lang="en-US" sz="3600" dirty="0">
                <a:solidFill>
                  <a:schemeClr val="accent5">
                    <a:lumMod val="50000"/>
                  </a:schemeClr>
                </a:solidFill>
                <a:latin typeface="Gill Sans Nova Cond" panose="020B0606020104020203" pitchFamily="34" charset="0"/>
              </a:rPr>
              <a:t>Result 2: Quality assurance of seamoss product improved</a:t>
            </a:r>
            <a:endParaRPr lang="en-TT" sz="6000" dirty="0">
              <a:solidFill>
                <a:schemeClr val="accent5">
                  <a:lumMod val="50000"/>
                </a:schemeClr>
              </a:solidFill>
              <a:latin typeface="Gill Sans Nova Cond" panose="020B0606020104020203" pitchFamily="34" charset="0"/>
            </a:endParaRPr>
          </a:p>
        </p:txBody>
      </p:sp>
      <p:sp>
        <p:nvSpPr>
          <p:cNvPr id="13" name="Content Placeholder 2">
            <a:extLst>
              <a:ext uri="{FF2B5EF4-FFF2-40B4-BE49-F238E27FC236}">
                <a16:creationId xmlns:a16="http://schemas.microsoft.com/office/drawing/2014/main" id="{0895A32C-6363-42B0-ABB2-EE4F540FA04B}"/>
              </a:ext>
            </a:extLst>
          </p:cNvPr>
          <p:cNvSpPr>
            <a:spLocks noGrp="1"/>
          </p:cNvSpPr>
          <p:nvPr>
            <p:ph idx="1"/>
          </p:nvPr>
        </p:nvSpPr>
        <p:spPr>
          <a:xfrm>
            <a:off x="314960" y="1009735"/>
            <a:ext cx="6334048" cy="1639000"/>
          </a:xfrm>
          <a:solidFill>
            <a:schemeClr val="accent1">
              <a:lumMod val="20000"/>
              <a:lumOff val="80000"/>
            </a:schemeClr>
          </a:solidFill>
        </p:spPr>
        <p:txBody>
          <a:bodyPr>
            <a:noAutofit/>
          </a:bodyPr>
          <a:lstStyle/>
          <a:p>
            <a:pPr marL="0" indent="0">
              <a:buNone/>
            </a:pPr>
            <a:r>
              <a:rPr lang="en-TT" sz="2200" dirty="0"/>
              <a:t>The Liamuiga Seamoss Group took key steps to improve the quality assurance of their </a:t>
            </a:r>
            <a:r>
              <a:rPr lang="en-TT" sz="2200" dirty="0" err="1"/>
              <a:t>seamoss</a:t>
            </a:r>
            <a:r>
              <a:rPr lang="en-TT" sz="2200" dirty="0"/>
              <a:t> drink products including getting their products tested at the </a:t>
            </a:r>
            <a:r>
              <a:rPr lang="en-US" sz="2200" dirty="0"/>
              <a:t>Bureau of Standards and constructing a drying house to improve processing (drying) of </a:t>
            </a:r>
            <a:r>
              <a:rPr lang="en-TT" sz="2200" dirty="0"/>
              <a:t> their seamoss.</a:t>
            </a:r>
          </a:p>
        </p:txBody>
      </p:sp>
      <p:sp>
        <p:nvSpPr>
          <p:cNvPr id="5" name="TextBox 4">
            <a:extLst>
              <a:ext uri="{FF2B5EF4-FFF2-40B4-BE49-F238E27FC236}">
                <a16:creationId xmlns:a16="http://schemas.microsoft.com/office/drawing/2014/main" id="{031C4AA1-6794-409E-86E6-D7299DB43743}"/>
              </a:ext>
            </a:extLst>
          </p:cNvPr>
          <p:cNvSpPr txBox="1"/>
          <p:nvPr/>
        </p:nvSpPr>
        <p:spPr>
          <a:xfrm>
            <a:off x="314960" y="2662721"/>
            <a:ext cx="6334048" cy="2308324"/>
          </a:xfrm>
          <a:prstGeom prst="rect">
            <a:avLst/>
          </a:prstGeom>
          <a:noFill/>
        </p:spPr>
        <p:txBody>
          <a:bodyPr wrap="square" rtlCol="0">
            <a:spAutoFit/>
          </a:bodyPr>
          <a:lstStyle/>
          <a:p>
            <a:r>
              <a:rPr lang="en-TT" b="1" dirty="0"/>
              <a:t>Activities implemented:</a:t>
            </a:r>
            <a:endParaRPr lang="en-TT" dirty="0"/>
          </a:p>
          <a:p>
            <a:pPr marL="285750" indent="-285750">
              <a:buFont typeface="Arial" panose="020B0604020202020204" pitchFamily="34" charset="0"/>
              <a:buChar char="•"/>
            </a:pPr>
            <a:r>
              <a:rPr lang="en-US" dirty="0"/>
              <a:t>Had seamoss drink tested and </a:t>
            </a:r>
            <a:r>
              <a:rPr lang="en-US" dirty="0" err="1"/>
              <a:t>analysed</a:t>
            </a:r>
            <a:r>
              <a:rPr lang="en-US" dirty="0"/>
              <a:t> by the Bureau of Standards for yeast and </a:t>
            </a:r>
            <a:r>
              <a:rPr lang="en-US" dirty="0" err="1"/>
              <a:t>mould</a:t>
            </a:r>
            <a:r>
              <a:rPr lang="en-US" dirty="0"/>
              <a:t> and nutritional content</a:t>
            </a:r>
          </a:p>
          <a:p>
            <a:pPr marL="285750" indent="-285750">
              <a:buFont typeface="Arial" panose="020B0604020202020204" pitchFamily="34" charset="0"/>
              <a:buChar char="•"/>
            </a:pPr>
            <a:r>
              <a:rPr lang="en-US" dirty="0"/>
              <a:t>Procured equipment and materials for construction of a drying house </a:t>
            </a:r>
          </a:p>
          <a:p>
            <a:pPr marL="285750" indent="-285750">
              <a:buFont typeface="Arial" panose="020B0604020202020204" pitchFamily="34" charset="0"/>
              <a:buChar char="•"/>
            </a:pPr>
            <a:r>
              <a:rPr lang="en-US" dirty="0"/>
              <a:t>Constructed a drying house to improve drying of </a:t>
            </a:r>
            <a:r>
              <a:rPr lang="en-US" dirty="0" err="1"/>
              <a:t>seamoss</a:t>
            </a:r>
            <a:r>
              <a:rPr lang="en-US" dirty="0"/>
              <a:t> </a:t>
            </a:r>
          </a:p>
          <a:p>
            <a:pPr marL="285750" indent="-285750">
              <a:buFont typeface="Arial" panose="020B0604020202020204" pitchFamily="34" charset="0"/>
              <a:buChar char="•"/>
            </a:pPr>
            <a:r>
              <a:rPr lang="en-US" dirty="0"/>
              <a:t>Procured labelling equipment and materials to update labels with nutritional information</a:t>
            </a:r>
          </a:p>
        </p:txBody>
      </p:sp>
      <p:sp>
        <p:nvSpPr>
          <p:cNvPr id="6" name="TextBox 5">
            <a:extLst>
              <a:ext uri="{FF2B5EF4-FFF2-40B4-BE49-F238E27FC236}">
                <a16:creationId xmlns:a16="http://schemas.microsoft.com/office/drawing/2014/main" id="{A2FFCEF5-D04A-4DCD-A894-46A3E8A56305}"/>
              </a:ext>
            </a:extLst>
          </p:cNvPr>
          <p:cNvSpPr txBox="1"/>
          <p:nvPr/>
        </p:nvSpPr>
        <p:spPr>
          <a:xfrm>
            <a:off x="314960" y="5000985"/>
            <a:ext cx="6334048" cy="1754326"/>
          </a:xfrm>
          <a:prstGeom prst="rect">
            <a:avLst/>
          </a:prstGeom>
          <a:solidFill>
            <a:schemeClr val="accent1">
              <a:lumMod val="20000"/>
              <a:lumOff val="80000"/>
            </a:schemeClr>
          </a:solidFill>
        </p:spPr>
        <p:txBody>
          <a:bodyPr wrap="square" rtlCol="0">
            <a:spAutoFit/>
          </a:bodyPr>
          <a:lstStyle/>
          <a:p>
            <a:r>
              <a:rPr lang="en-TT" b="1" dirty="0"/>
              <a:t>Key results:</a:t>
            </a:r>
          </a:p>
          <a:p>
            <a:pPr marL="285750" indent="-285750">
              <a:buFont typeface="Arial" panose="020B0604020202020204" pitchFamily="34" charset="0"/>
              <a:buChar char="•"/>
            </a:pPr>
            <a:r>
              <a:rPr lang="en-TT" dirty="0"/>
              <a:t>Improved quality assurance of </a:t>
            </a:r>
            <a:r>
              <a:rPr lang="en-TT" dirty="0" err="1"/>
              <a:t>seamoss</a:t>
            </a:r>
            <a:r>
              <a:rPr lang="en-TT" dirty="0"/>
              <a:t> drink products through testing</a:t>
            </a:r>
          </a:p>
          <a:p>
            <a:pPr marL="285750" indent="-285750">
              <a:buFont typeface="Arial" panose="020B0604020202020204" pitchFamily="34" charset="0"/>
              <a:buChar char="•"/>
            </a:pPr>
            <a:r>
              <a:rPr lang="en-TT" dirty="0"/>
              <a:t>Drying house constructed</a:t>
            </a:r>
          </a:p>
          <a:p>
            <a:pPr marL="285750" indent="-285750">
              <a:buFont typeface="Arial" panose="020B0604020202020204" pitchFamily="34" charset="0"/>
              <a:buChar char="•"/>
            </a:pPr>
            <a:r>
              <a:rPr lang="en-TT" dirty="0"/>
              <a:t>Nutritional information available to update new drink labels</a:t>
            </a:r>
          </a:p>
          <a:p>
            <a:pPr marL="285750" indent="-285750">
              <a:buFont typeface="Arial" panose="020B0604020202020204" pitchFamily="34" charset="0"/>
              <a:buChar char="•"/>
            </a:pPr>
            <a:r>
              <a:rPr lang="en-TT" dirty="0"/>
              <a:t>Equipment for the Group to create their own new labels</a:t>
            </a:r>
          </a:p>
        </p:txBody>
      </p:sp>
      <p:pic>
        <p:nvPicPr>
          <p:cNvPr id="8" name="Picture 7" descr="A tent in a field of green grass&#10;&#10;Description automatically generated">
            <a:extLst>
              <a:ext uri="{FF2B5EF4-FFF2-40B4-BE49-F238E27FC236}">
                <a16:creationId xmlns:a16="http://schemas.microsoft.com/office/drawing/2014/main" id="{93EBE54E-9C58-45BC-A7F5-CBAB8BE2E98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02724" y="1298329"/>
            <a:ext cx="4563882" cy="2295865"/>
          </a:xfrm>
          <a:prstGeom prst="rect">
            <a:avLst/>
          </a:prstGeom>
        </p:spPr>
      </p:pic>
      <p:pic>
        <p:nvPicPr>
          <p:cNvPr id="10" name="Picture 9" descr="A picture containing outdoor, person, sitting, building&#10;&#10;Description automatically generated">
            <a:extLst>
              <a:ext uri="{FF2B5EF4-FFF2-40B4-BE49-F238E27FC236}">
                <a16:creationId xmlns:a16="http://schemas.microsoft.com/office/drawing/2014/main" id="{D84FC235-75D1-4851-AF73-947D93B2C2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2724" y="3634768"/>
            <a:ext cx="4563882" cy="2605469"/>
          </a:xfrm>
          <a:prstGeom prst="rect">
            <a:avLst/>
          </a:prstGeom>
        </p:spPr>
      </p:pic>
      <p:sp>
        <p:nvSpPr>
          <p:cNvPr id="11" name="TextBox 10">
            <a:extLst>
              <a:ext uri="{FF2B5EF4-FFF2-40B4-BE49-F238E27FC236}">
                <a16:creationId xmlns:a16="http://schemas.microsoft.com/office/drawing/2014/main" id="{0860FF8E-D75F-4DFA-8339-2A7CC7348300}"/>
              </a:ext>
            </a:extLst>
          </p:cNvPr>
          <p:cNvSpPr txBox="1"/>
          <p:nvPr/>
        </p:nvSpPr>
        <p:spPr>
          <a:xfrm>
            <a:off x="6902725" y="6250331"/>
            <a:ext cx="4563882" cy="461665"/>
          </a:xfrm>
          <a:prstGeom prst="rect">
            <a:avLst/>
          </a:prstGeom>
          <a:noFill/>
        </p:spPr>
        <p:txBody>
          <a:bodyPr wrap="square" rtlCol="0">
            <a:spAutoFit/>
          </a:bodyPr>
          <a:lstStyle/>
          <a:p>
            <a:pPr algn="ctr"/>
            <a:r>
              <a:rPr lang="en-TT" sz="1200" dirty="0"/>
              <a:t>Images: New drying house constructed by the Liamuiga Seamoss Group</a:t>
            </a:r>
          </a:p>
        </p:txBody>
      </p:sp>
      <p:pic>
        <p:nvPicPr>
          <p:cNvPr id="12" name="Picture 11" descr="A close up of a sign&#10;&#10;Description automatically generated">
            <a:extLst>
              <a:ext uri="{FF2B5EF4-FFF2-40B4-BE49-F238E27FC236}">
                <a16:creationId xmlns:a16="http://schemas.microsoft.com/office/drawing/2014/main" id="{97C91457-14AF-4A26-A833-164E5E0D48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091482" y="-3244"/>
            <a:ext cx="1100518" cy="1424200"/>
          </a:xfrm>
          <a:prstGeom prst="rect">
            <a:avLst/>
          </a:prstGeom>
        </p:spPr>
      </p:pic>
      <p:sp>
        <p:nvSpPr>
          <p:cNvPr id="16" name="TextBox 15">
            <a:extLst>
              <a:ext uri="{FF2B5EF4-FFF2-40B4-BE49-F238E27FC236}">
                <a16:creationId xmlns:a16="http://schemas.microsoft.com/office/drawing/2014/main" id="{5496F2CE-8770-4489-B5C9-7094D2FF0F72}"/>
              </a:ext>
            </a:extLst>
          </p:cNvPr>
          <p:cNvSpPr txBox="1"/>
          <p:nvPr/>
        </p:nvSpPr>
        <p:spPr>
          <a:xfrm>
            <a:off x="9920990" y="3317162"/>
            <a:ext cx="1545616" cy="276999"/>
          </a:xfrm>
          <a:prstGeom prst="rect">
            <a:avLst/>
          </a:prstGeom>
          <a:solidFill>
            <a:schemeClr val="bg1">
              <a:lumMod val="65000"/>
              <a:alpha val="50000"/>
            </a:schemeClr>
          </a:solidFill>
        </p:spPr>
        <p:txBody>
          <a:bodyPr wrap="none" rtlCol="0">
            <a:spAutoFit/>
          </a:bodyPr>
          <a:lstStyle/>
          <a:p>
            <a:r>
              <a:rPr lang="en-TT" sz="1200" b="1" dirty="0">
                <a:solidFill>
                  <a:schemeClr val="bg1"/>
                </a:solidFill>
              </a:rPr>
              <a:t>Photo credit: </a:t>
            </a:r>
            <a:r>
              <a:rPr lang="en-US" sz="1200" b="1" dirty="0">
                <a:solidFill>
                  <a:schemeClr val="bg1"/>
                </a:solidFill>
              </a:rPr>
              <a:t>CANARI</a:t>
            </a:r>
            <a:endParaRPr lang="en-TT" sz="1200" b="1" dirty="0">
              <a:solidFill>
                <a:schemeClr val="bg1"/>
              </a:solidFill>
            </a:endParaRPr>
          </a:p>
        </p:txBody>
      </p:sp>
      <p:sp>
        <p:nvSpPr>
          <p:cNvPr id="17" name="TextBox 16">
            <a:extLst>
              <a:ext uri="{FF2B5EF4-FFF2-40B4-BE49-F238E27FC236}">
                <a16:creationId xmlns:a16="http://schemas.microsoft.com/office/drawing/2014/main" id="{F592C6BB-8D8F-4CE8-A9E8-85019026AC72}"/>
              </a:ext>
            </a:extLst>
          </p:cNvPr>
          <p:cNvSpPr txBox="1"/>
          <p:nvPr/>
        </p:nvSpPr>
        <p:spPr>
          <a:xfrm>
            <a:off x="9920990" y="5963238"/>
            <a:ext cx="1545616" cy="276999"/>
          </a:xfrm>
          <a:prstGeom prst="rect">
            <a:avLst/>
          </a:prstGeom>
          <a:solidFill>
            <a:schemeClr val="bg1">
              <a:lumMod val="65000"/>
              <a:alpha val="50000"/>
            </a:schemeClr>
          </a:solidFill>
        </p:spPr>
        <p:txBody>
          <a:bodyPr wrap="none" rtlCol="0">
            <a:spAutoFit/>
          </a:bodyPr>
          <a:lstStyle/>
          <a:p>
            <a:r>
              <a:rPr lang="en-TT" sz="1200" b="1" dirty="0">
                <a:solidFill>
                  <a:schemeClr val="bg1"/>
                </a:solidFill>
              </a:rPr>
              <a:t>Photo credit: </a:t>
            </a:r>
            <a:r>
              <a:rPr lang="en-US" sz="1200" b="1" dirty="0">
                <a:solidFill>
                  <a:schemeClr val="bg1"/>
                </a:solidFill>
              </a:rPr>
              <a:t>CANARI</a:t>
            </a:r>
            <a:endParaRPr lang="en-TT" sz="1200" b="1" dirty="0">
              <a:solidFill>
                <a:schemeClr val="bg1"/>
              </a:solidFill>
            </a:endParaRPr>
          </a:p>
        </p:txBody>
      </p:sp>
    </p:spTree>
    <p:extLst>
      <p:ext uri="{BB962C8B-B14F-4D97-AF65-F5344CB8AC3E}">
        <p14:creationId xmlns:p14="http://schemas.microsoft.com/office/powerpoint/2010/main" val="300758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8FA32A21E2DF45870BF12BE28A7CB3" ma:contentTypeVersion="10" ma:contentTypeDescription="Create a new document." ma:contentTypeScope="" ma:versionID="e8007a294ac3ff130aeee01ee180f6fd">
  <xsd:schema xmlns:xsd="http://www.w3.org/2001/XMLSchema" xmlns:xs="http://www.w3.org/2001/XMLSchema" xmlns:p="http://schemas.microsoft.com/office/2006/metadata/properties" xmlns:ns3="8caef350-f4be-414c-9340-7b026f9bb270" targetNamespace="http://schemas.microsoft.com/office/2006/metadata/properties" ma:root="true" ma:fieldsID="91da1ae002fadd9a5ee461428eb68d8c" ns3:_="">
    <xsd:import namespace="8caef350-f4be-414c-9340-7b026f9bb27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ef350-f4be-414c-9340-7b026f9bb2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D0A80-4121-4E41-AD9C-9AD8AC145B39}">
  <ds:schemaRefs>
    <ds:schemaRef ds:uri="http://schemas.microsoft.com/sharepoint/v3/contenttype/forms"/>
  </ds:schemaRefs>
</ds:datastoreItem>
</file>

<file path=customXml/itemProps2.xml><?xml version="1.0" encoding="utf-8"?>
<ds:datastoreItem xmlns:ds="http://schemas.openxmlformats.org/officeDocument/2006/customXml" ds:itemID="{037D5278-5BB3-4FBE-934E-D121BDF4073A}">
  <ds:schemaRef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www.w3.org/XML/1998/namespace"/>
    <ds:schemaRef ds:uri="8caef350-f4be-414c-9340-7b026f9bb270"/>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EFF159E-8943-4EA9-AE53-32F1E63BF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ef350-f4be-414c-9340-7b026f9bb2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4193</TotalTime>
  <Words>2120</Words>
  <Application>Microsoft Office PowerPoint</Application>
  <PresentationFormat>Widescreen</PresentationFormat>
  <Paragraphs>118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Gill Sans Nova Cond</vt:lpstr>
      <vt:lpstr>Office Theme</vt:lpstr>
      <vt:lpstr>PowerPoint Presentation</vt:lpstr>
      <vt:lpstr>Contents</vt:lpstr>
      <vt:lpstr>Background to the small grant facility</vt:lpstr>
      <vt:lpstr>Overview of the Liamuiga Seamoss Group</vt:lpstr>
      <vt:lpstr>Overview of the Liamuiga Seamoss Group (cont’d)</vt:lpstr>
      <vt:lpstr>Issues addressed by the project</vt:lpstr>
      <vt:lpstr>Project goal</vt:lpstr>
      <vt:lpstr>Result 1: Six new seamoss plots established</vt:lpstr>
      <vt:lpstr>Result 2: Quality assurance of seamoss product improved</vt:lpstr>
      <vt:lpstr>Result 3: Capacity of members built in in small and micro enterprise development and value-added processing</vt:lpstr>
      <vt:lpstr>Result 4: New facility for Seamoss production established</vt:lpstr>
      <vt:lpstr>Result 5: Marketing strategy and promotional materials developed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Civil Society in CLME+ Strategic Action Programme Implementation</dc:title>
  <dc:creator>Melanie Andrews</dc:creator>
  <cp:lastModifiedBy>Melanie Andrews</cp:lastModifiedBy>
  <cp:revision>129</cp:revision>
  <dcterms:created xsi:type="dcterms:W3CDTF">2020-07-17T15:14:44Z</dcterms:created>
  <dcterms:modified xsi:type="dcterms:W3CDTF">2020-10-01T16:57:50Z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0x0101003C8FA32A21E2DF45870BF12BE28A7CB3</vt:lpwstr>
  </property>
</Properties>
</file>